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1" d="100"/>
          <a:sy n="81" d="100"/>
        </p:scale>
        <p:origin x="-8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5FC54-0E26-4C93-A96D-A9B04FEF1A75}" type="doc">
      <dgm:prSet loTypeId="urn:microsoft.com/office/officeart/2009/3/layout/PlusandMinus" loCatId="relationship" qsTypeId="urn:microsoft.com/office/officeart/2005/8/quickstyle/simple1#3" qsCatId="simple" csTypeId="urn:microsoft.com/office/officeart/2005/8/colors/colorful4" csCatId="colorful" phldr="1"/>
      <dgm:spPr/>
      <dgm:t>
        <a:bodyPr/>
        <a:lstStyle/>
        <a:p>
          <a:endParaRPr lang="ru-RU"/>
        </a:p>
      </dgm:t>
    </dgm:pt>
    <dgm:pt modelId="{3B1B796B-D336-4732-ABBF-885C9F82A2B6}">
      <dgm:prSet phldrT="[Текст]" custT="1"/>
      <dgm:spPr/>
      <dgm:t>
        <a:bodyPr/>
        <a:lstStyle/>
        <a:p>
          <a:pPr algn="ctr"/>
          <a:endParaRPr lang="ru-RU" sz="1700" b="1" i="1" dirty="0">
            <a:solidFill>
              <a:srgbClr val="C00000"/>
            </a:solidFill>
          </a:endParaRPr>
        </a:p>
        <a:p>
          <a:pPr algn="ctr"/>
          <a:endParaRPr lang="ru-RU" sz="2400" b="1" i="1" dirty="0">
            <a:solidFill>
              <a:srgbClr val="C00000"/>
            </a:solidFill>
          </a:endParaRPr>
        </a:p>
        <a:p>
          <a:pPr algn="ctr"/>
          <a:endParaRPr lang="ru-RU" sz="2400" b="1" i="1" dirty="0">
            <a:solidFill>
              <a:srgbClr val="C00000"/>
            </a:solidFill>
          </a:endParaRPr>
        </a:p>
        <a:p>
          <a:pPr algn="ctr"/>
          <a:r>
            <a:rPr lang="ru-RU" sz="2400" b="1" i="1" dirty="0">
              <a:solidFill>
                <a:srgbClr val="C00000"/>
              </a:solidFill>
            </a:rPr>
            <a:t>Інтеграція – це добре! </a:t>
          </a:r>
          <a:endParaRPr lang="ru-RU" sz="1700" b="1" i="1" dirty="0">
            <a:solidFill>
              <a:srgbClr val="C00000"/>
            </a:solidFill>
          </a:endParaRPr>
        </a:p>
        <a:p>
          <a:pPr algn="l"/>
          <a:r>
            <a:rPr lang="ru-RU" sz="1700" b="0" i="1" dirty="0"/>
            <a:t>   </a:t>
          </a:r>
          <a:r>
            <a:rPr lang="ru-RU" sz="2400" b="1" i="1" dirty="0"/>
            <a:t>З’являється можливість показати учням світ у всьому його розмаїтті, що сприяє емоційному розвитку дітей, формує їх творче мислення. Школярі отримують системні знання. Це допомагає продемонструвати об’єкт із різних боків, розкрити взаємозв’язок явищ, інтенсивно формувати вміння аналізувати, порівнювати, узагальнювати. </a:t>
          </a:r>
          <a:endParaRPr lang="ru-RU" sz="2400" b="1" dirty="0"/>
        </a:p>
      </dgm:t>
    </dgm:pt>
    <dgm:pt modelId="{84F1C2F2-44BC-4535-90AD-0016C6E70A13}" type="parTrans" cxnId="{70F66057-010C-4522-B3F0-EBDD616FAEB5}">
      <dgm:prSet/>
      <dgm:spPr/>
      <dgm:t>
        <a:bodyPr/>
        <a:lstStyle/>
        <a:p>
          <a:endParaRPr lang="ru-RU"/>
        </a:p>
      </dgm:t>
    </dgm:pt>
    <dgm:pt modelId="{3D1FD263-C7F6-418A-B939-9CD3040F8BC7}" type="sibTrans" cxnId="{70F66057-010C-4522-B3F0-EBDD616FAEB5}">
      <dgm:prSet/>
      <dgm:spPr/>
      <dgm:t>
        <a:bodyPr/>
        <a:lstStyle/>
        <a:p>
          <a:endParaRPr lang="ru-RU"/>
        </a:p>
      </dgm:t>
    </dgm:pt>
    <dgm:pt modelId="{4AE104CF-F03D-49C3-8D27-8525AC31B16A}">
      <dgm:prSet phldrT="[Текст]" custT="1"/>
      <dgm:spPr/>
      <dgm:t>
        <a:bodyPr/>
        <a:lstStyle/>
        <a:p>
          <a:pPr algn="ctr"/>
          <a:endParaRPr lang="ru-RU" sz="2400" b="1" i="1" dirty="0">
            <a:solidFill>
              <a:srgbClr val="C00000"/>
            </a:solidFill>
          </a:endParaRPr>
        </a:p>
        <a:p>
          <a:pPr algn="ctr"/>
          <a:r>
            <a:rPr lang="ru-RU" sz="2400" b="1" i="1" dirty="0">
              <a:solidFill>
                <a:srgbClr val="C00000"/>
              </a:solidFill>
            </a:rPr>
            <a:t>Інтеграція-це погано!</a:t>
          </a:r>
        </a:p>
        <a:p>
          <a:pPr algn="l"/>
          <a:r>
            <a:rPr lang="ru-RU" sz="2000" b="0" i="1" dirty="0"/>
            <a:t> </a:t>
          </a:r>
        </a:p>
        <a:p>
          <a:pPr algn="l"/>
          <a:r>
            <a:rPr lang="ru-RU" sz="2400" b="1" i="1" dirty="0"/>
            <a:t>Введення нових інтегрованих курсів ускладнює сприймання матеріалу дітьми. Учителі не мають чіткої системи методичних рекомендацій з цього питання. Відсутність спеціальної підготовки педагогів. Зменшується кількість предметів.</a:t>
          </a:r>
          <a:endParaRPr lang="ru-RU" sz="2400" b="1" dirty="0"/>
        </a:p>
      </dgm:t>
    </dgm:pt>
    <dgm:pt modelId="{C638C4CA-3067-4BEC-91CC-4D27FB3B84AF}" type="parTrans" cxnId="{274F5360-4E18-4ECC-AA10-3D1C4114110A}">
      <dgm:prSet/>
      <dgm:spPr/>
      <dgm:t>
        <a:bodyPr/>
        <a:lstStyle/>
        <a:p>
          <a:endParaRPr lang="ru-RU"/>
        </a:p>
      </dgm:t>
    </dgm:pt>
    <dgm:pt modelId="{CB1699E6-F45D-4696-9839-30E7EF159727}" type="sibTrans" cxnId="{274F5360-4E18-4ECC-AA10-3D1C4114110A}">
      <dgm:prSet/>
      <dgm:spPr/>
      <dgm:t>
        <a:bodyPr/>
        <a:lstStyle/>
        <a:p>
          <a:endParaRPr lang="ru-RU"/>
        </a:p>
      </dgm:t>
    </dgm:pt>
    <dgm:pt modelId="{8093175C-D58C-4DE5-8CC0-788550DC1735}">
      <dgm:prSet/>
      <dgm:spPr/>
      <dgm:t>
        <a:bodyPr/>
        <a:lstStyle/>
        <a:p>
          <a:endParaRPr lang="ru-RU"/>
        </a:p>
      </dgm:t>
    </dgm:pt>
    <dgm:pt modelId="{0FF7CDC0-5E8B-4A95-8BF0-7619C286B8ED}" type="parTrans" cxnId="{751A613E-5187-45D4-A1C2-5EA2D810D75D}">
      <dgm:prSet/>
      <dgm:spPr/>
      <dgm:t>
        <a:bodyPr/>
        <a:lstStyle/>
        <a:p>
          <a:endParaRPr lang="ru-RU"/>
        </a:p>
      </dgm:t>
    </dgm:pt>
    <dgm:pt modelId="{B5BBA558-3DA0-4274-ABA3-1FDB750234B4}" type="sibTrans" cxnId="{751A613E-5187-45D4-A1C2-5EA2D810D75D}">
      <dgm:prSet/>
      <dgm:spPr/>
      <dgm:t>
        <a:bodyPr/>
        <a:lstStyle/>
        <a:p>
          <a:endParaRPr lang="ru-RU"/>
        </a:p>
      </dgm:t>
    </dgm:pt>
    <dgm:pt modelId="{D7E1423D-02A9-46E7-927E-4713D30F1511}" type="pres">
      <dgm:prSet presAssocID="{7C95FC54-0E26-4C93-A96D-A9B04FEF1A75}" presName="Name0" presStyleCnt="0">
        <dgm:presLayoutVars>
          <dgm:chMax val="2"/>
          <dgm:chPref val="2"/>
          <dgm:dir/>
          <dgm:animOne/>
          <dgm:resizeHandles val="exact"/>
        </dgm:presLayoutVars>
      </dgm:prSet>
      <dgm:spPr/>
      <dgm:t>
        <a:bodyPr/>
        <a:lstStyle/>
        <a:p>
          <a:endParaRPr lang="ru-RU"/>
        </a:p>
      </dgm:t>
    </dgm:pt>
    <dgm:pt modelId="{6AAF44B5-DA6A-4EE7-9C4C-6466ED8863A0}" type="pres">
      <dgm:prSet presAssocID="{7C95FC54-0E26-4C93-A96D-A9B04FEF1A75}" presName="Background" presStyleLbl="bgImgPlace1" presStyleIdx="0" presStyleCnt="1" custScaleX="103823" custLinFactNeighborY="2418"/>
      <dgm:spPr/>
    </dgm:pt>
    <dgm:pt modelId="{0DB75042-AF0E-44EE-98EF-614270A1316C}" type="pres">
      <dgm:prSet presAssocID="{7C95FC54-0E26-4C93-A96D-A9B04FEF1A75}" presName="ParentText1" presStyleLbl="revTx" presStyleIdx="0" presStyleCnt="2" custScaleX="127734" custScaleY="122859" custLinFactNeighborX="1041" custLinFactNeighborY="-25974">
        <dgm:presLayoutVars>
          <dgm:chMax val="0"/>
          <dgm:chPref val="0"/>
          <dgm:bulletEnabled val="1"/>
        </dgm:presLayoutVars>
      </dgm:prSet>
      <dgm:spPr/>
      <dgm:t>
        <a:bodyPr/>
        <a:lstStyle/>
        <a:p>
          <a:endParaRPr lang="ru-RU"/>
        </a:p>
      </dgm:t>
    </dgm:pt>
    <dgm:pt modelId="{2E517F03-0059-40F6-98EB-14E30C8E76C9}" type="pres">
      <dgm:prSet presAssocID="{7C95FC54-0E26-4C93-A96D-A9B04FEF1A75}" presName="ParentText2" presStyleLbl="revTx" presStyleIdx="1" presStyleCnt="2" custScaleY="122422" custLinFactNeighborX="11500" custLinFactNeighborY="-7008">
        <dgm:presLayoutVars>
          <dgm:chMax val="0"/>
          <dgm:chPref val="0"/>
          <dgm:bulletEnabled val="1"/>
        </dgm:presLayoutVars>
      </dgm:prSet>
      <dgm:spPr/>
      <dgm:t>
        <a:bodyPr/>
        <a:lstStyle/>
        <a:p>
          <a:endParaRPr lang="ru-RU"/>
        </a:p>
      </dgm:t>
    </dgm:pt>
    <dgm:pt modelId="{13A99BC2-C42D-452C-B7FB-00F3A00A3637}" type="pres">
      <dgm:prSet presAssocID="{7C95FC54-0E26-4C93-A96D-A9B04FEF1A75}" presName="Plus" presStyleLbl="alignNode1" presStyleIdx="0" presStyleCnt="2" custLinFactNeighborX="-5286" custLinFactNeighborY="-7954"/>
      <dgm:spPr/>
    </dgm:pt>
    <dgm:pt modelId="{837F5FAB-8091-40DD-B38C-2C37D2B2C850}" type="pres">
      <dgm:prSet presAssocID="{7C95FC54-0E26-4C93-A96D-A9B04FEF1A75}" presName="Minus" presStyleLbl="alignNode1" presStyleIdx="1" presStyleCnt="2" custLinFactNeighborX="-10903" custLinFactNeighborY="-5746"/>
      <dgm:spPr/>
    </dgm:pt>
    <dgm:pt modelId="{881B9931-9EBC-4412-8215-C81F16BD5528}" type="pres">
      <dgm:prSet presAssocID="{7C95FC54-0E26-4C93-A96D-A9B04FEF1A75}" presName="Divider" presStyleLbl="parChTrans1D1" presStyleIdx="0" presStyleCnt="1"/>
      <dgm:spPr/>
    </dgm:pt>
  </dgm:ptLst>
  <dgm:cxnLst>
    <dgm:cxn modelId="{70F66057-010C-4522-B3F0-EBDD616FAEB5}" srcId="{7C95FC54-0E26-4C93-A96D-A9B04FEF1A75}" destId="{3B1B796B-D336-4732-ABBF-885C9F82A2B6}" srcOrd="0" destOrd="0" parTransId="{84F1C2F2-44BC-4535-90AD-0016C6E70A13}" sibTransId="{3D1FD263-C7F6-418A-B939-9CD3040F8BC7}"/>
    <dgm:cxn modelId="{EB88A360-7E07-4575-8F3E-BDBFD2C5ACC9}" type="presOf" srcId="{7C95FC54-0E26-4C93-A96D-A9B04FEF1A75}" destId="{D7E1423D-02A9-46E7-927E-4713D30F1511}" srcOrd="0" destOrd="0" presId="urn:microsoft.com/office/officeart/2009/3/layout/PlusandMinus"/>
    <dgm:cxn modelId="{DD54A81F-6910-454E-A6C7-A4E62E22C586}" type="presOf" srcId="{4AE104CF-F03D-49C3-8D27-8525AC31B16A}" destId="{2E517F03-0059-40F6-98EB-14E30C8E76C9}" srcOrd="0" destOrd="0" presId="urn:microsoft.com/office/officeart/2009/3/layout/PlusandMinus"/>
    <dgm:cxn modelId="{274F5360-4E18-4ECC-AA10-3D1C4114110A}" srcId="{7C95FC54-0E26-4C93-A96D-A9B04FEF1A75}" destId="{4AE104CF-F03D-49C3-8D27-8525AC31B16A}" srcOrd="1" destOrd="0" parTransId="{C638C4CA-3067-4BEC-91CC-4D27FB3B84AF}" sibTransId="{CB1699E6-F45D-4696-9839-30E7EF159727}"/>
    <dgm:cxn modelId="{8711CABE-A2C5-494C-906E-1EF1F05E0907}" type="presOf" srcId="{3B1B796B-D336-4732-ABBF-885C9F82A2B6}" destId="{0DB75042-AF0E-44EE-98EF-614270A1316C}" srcOrd="0" destOrd="0" presId="urn:microsoft.com/office/officeart/2009/3/layout/PlusandMinus"/>
    <dgm:cxn modelId="{751A613E-5187-45D4-A1C2-5EA2D810D75D}" srcId="{7C95FC54-0E26-4C93-A96D-A9B04FEF1A75}" destId="{8093175C-D58C-4DE5-8CC0-788550DC1735}" srcOrd="2" destOrd="0" parTransId="{0FF7CDC0-5E8B-4A95-8BF0-7619C286B8ED}" sibTransId="{B5BBA558-3DA0-4274-ABA3-1FDB750234B4}"/>
    <dgm:cxn modelId="{FAD7CFE0-FEF3-4A9F-95ED-A42C5AFCDA1F}" type="presParOf" srcId="{D7E1423D-02A9-46E7-927E-4713D30F1511}" destId="{6AAF44B5-DA6A-4EE7-9C4C-6466ED8863A0}" srcOrd="0" destOrd="0" presId="urn:microsoft.com/office/officeart/2009/3/layout/PlusandMinus"/>
    <dgm:cxn modelId="{90ED1787-2CD0-47A2-AADA-1BA377B3C277}" type="presParOf" srcId="{D7E1423D-02A9-46E7-927E-4713D30F1511}" destId="{0DB75042-AF0E-44EE-98EF-614270A1316C}" srcOrd="1" destOrd="0" presId="urn:microsoft.com/office/officeart/2009/3/layout/PlusandMinus"/>
    <dgm:cxn modelId="{97F58677-2093-49CE-9E8C-286E8EAC9806}" type="presParOf" srcId="{D7E1423D-02A9-46E7-927E-4713D30F1511}" destId="{2E517F03-0059-40F6-98EB-14E30C8E76C9}" srcOrd="2" destOrd="0" presId="urn:microsoft.com/office/officeart/2009/3/layout/PlusandMinus"/>
    <dgm:cxn modelId="{EAA0EA52-1864-40C1-84D5-E79F0D8E3F4F}" type="presParOf" srcId="{D7E1423D-02A9-46E7-927E-4713D30F1511}" destId="{13A99BC2-C42D-452C-B7FB-00F3A00A3637}" srcOrd="3" destOrd="0" presId="urn:microsoft.com/office/officeart/2009/3/layout/PlusandMinus"/>
    <dgm:cxn modelId="{F16A6918-C8BB-4E64-80F2-76D4A0D1957C}" type="presParOf" srcId="{D7E1423D-02A9-46E7-927E-4713D30F1511}" destId="{837F5FAB-8091-40DD-B38C-2C37D2B2C850}" srcOrd="4" destOrd="0" presId="urn:microsoft.com/office/officeart/2009/3/layout/PlusandMinus"/>
    <dgm:cxn modelId="{37C5E290-B0B3-4600-9D5E-E09F65A7C919}" type="presParOf" srcId="{D7E1423D-02A9-46E7-927E-4713D30F1511}" destId="{881B9931-9EBC-4412-8215-C81F16BD5528}" srcOrd="5" destOrd="0" presId="urn:microsoft.com/office/officeart/2009/3/layout/PlusandMinus"/>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FCD8F52A-F825-4F07-B939-3031005413AF}" type="datetimeFigureOut">
              <a:rPr lang="ru-RU"/>
              <a:pPr>
                <a:defRPr/>
              </a:pPr>
              <a:t>04.12.2018</a:t>
            </a:fld>
            <a:endParaRPr lang="ru-RU"/>
          </a:p>
        </p:txBody>
      </p:sp>
      <p:sp>
        <p:nvSpPr>
          <p:cNvPr id="6" name="Footer Placeholder 4"/>
          <p:cNvSpPr>
            <a:spLocks noGrp="1"/>
          </p:cNvSpPr>
          <p:nvPr>
            <p:ph type="ftr" sz="quarter" idx="11"/>
          </p:nvPr>
        </p:nvSpPr>
        <p:spPr>
          <a:xfrm>
            <a:off x="1371600" y="4324350"/>
            <a:ext cx="6400800" cy="365125"/>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pPr>
              <a:defRPr/>
            </a:pPr>
            <a:fld id="{979A8BA2-4640-497D-BF2B-231205342A2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1C1C7B11-3AA8-45C6-8670-FC9B9B4AE908}" type="datetimeFigureOut">
              <a:rPr lang="ru-RU"/>
              <a:pPr>
                <a:defRPr/>
              </a:pPr>
              <a:t>04.12.2018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89BAE02-925E-4641-A8CB-88239EBBD83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5"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Date Placeholder 4"/>
          <p:cNvSpPr>
            <a:spLocks noGrp="1"/>
          </p:cNvSpPr>
          <p:nvPr>
            <p:ph type="dt" sz="half" idx="10"/>
          </p:nvPr>
        </p:nvSpPr>
        <p:spPr>
          <a:xfrm>
            <a:off x="7813675" y="381000"/>
            <a:ext cx="2911475" cy="365125"/>
          </a:xfrm>
        </p:spPr>
        <p:txBody>
          <a:bodyPr/>
          <a:lstStyle>
            <a:lvl1pPr algn="r">
              <a:defRPr smtClean="0"/>
            </a:lvl1pPr>
          </a:lstStyle>
          <a:p>
            <a:pPr>
              <a:defRPr/>
            </a:pPr>
            <a:fld id="{8D6F9543-FB84-4C03-AAAB-D82AFA377E05}" type="datetimeFigureOut">
              <a:rPr lang="ru-RU"/>
              <a:pPr>
                <a:defRPr/>
              </a:pPr>
              <a:t>04.12.2018</a:t>
            </a:fld>
            <a:endParaRPr lang="ru-RU"/>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E1E00AF1-4927-465F-8BC1-039635F2D22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5" name="Picture 10"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TextBox 8"/>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7" name="TextBox 9"/>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4"/>
          <p:cNvSpPr>
            <a:spLocks noGrp="1"/>
          </p:cNvSpPr>
          <p:nvPr>
            <p:ph type="dt" sz="half" idx="14"/>
          </p:nvPr>
        </p:nvSpPr>
        <p:spPr>
          <a:xfrm>
            <a:off x="7813675" y="381000"/>
            <a:ext cx="2911475" cy="365125"/>
          </a:xfrm>
        </p:spPr>
        <p:txBody>
          <a:bodyPr/>
          <a:lstStyle>
            <a:lvl1pPr algn="r">
              <a:defRPr smtClean="0"/>
            </a:lvl1pPr>
          </a:lstStyle>
          <a:p>
            <a:pPr>
              <a:defRPr/>
            </a:pPr>
            <a:fld id="{A7CF453A-C4C8-4D97-B2B9-699D236B534A}" type="datetimeFigureOut">
              <a:rPr lang="ru-RU"/>
              <a:pPr>
                <a:defRPr/>
              </a:pPr>
              <a:t>04.12.2018</a:t>
            </a:fld>
            <a:endParaRPr lang="ru-RU"/>
          </a:p>
        </p:txBody>
      </p:sp>
      <p:sp>
        <p:nvSpPr>
          <p:cNvPr id="9" name="Footer Placeholder 5"/>
          <p:cNvSpPr>
            <a:spLocks noGrp="1"/>
          </p:cNvSpPr>
          <p:nvPr>
            <p:ph type="ftr" sz="quarter" idx="15"/>
          </p:nvPr>
        </p:nvSpPr>
        <p:spPr>
          <a:xfrm>
            <a:off x="685800" y="379413"/>
            <a:ext cx="6991350" cy="365125"/>
          </a:xfrm>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pPr>
              <a:defRPr/>
            </a:pPr>
            <a:fld id="{DE09C6E3-B676-440B-B5A0-D0970914DAB3}"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5"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Date Placeholder 4"/>
          <p:cNvSpPr>
            <a:spLocks noGrp="1"/>
          </p:cNvSpPr>
          <p:nvPr>
            <p:ph type="dt" sz="half" idx="10"/>
          </p:nvPr>
        </p:nvSpPr>
        <p:spPr>
          <a:xfrm>
            <a:off x="7813675" y="379413"/>
            <a:ext cx="2911475" cy="365125"/>
          </a:xfrm>
        </p:spPr>
        <p:txBody>
          <a:bodyPr/>
          <a:lstStyle>
            <a:lvl1pPr algn="r">
              <a:defRPr smtClean="0"/>
            </a:lvl1pPr>
          </a:lstStyle>
          <a:p>
            <a:pPr>
              <a:defRPr/>
            </a:pPr>
            <a:fld id="{9FAC4F68-4A2C-4845-BC07-688D0C90BC5B}" type="datetimeFigureOut">
              <a:rPr lang="ru-RU"/>
              <a:pPr>
                <a:defRPr/>
              </a:pPr>
              <a:t>04.12.2018</a:t>
            </a:fld>
            <a:endParaRPr lang="ru-RU"/>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9C5E7BCC-4704-4C0B-88C2-6126305E5D2F}"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3" name="Date Placeholder 3"/>
          <p:cNvSpPr>
            <a:spLocks noGrp="1"/>
          </p:cNvSpPr>
          <p:nvPr>
            <p:ph type="dt" sz="half" idx="18"/>
          </p:nvPr>
        </p:nvSpPr>
        <p:spPr/>
        <p:txBody>
          <a:bodyPr/>
          <a:lstStyle>
            <a:lvl1pPr>
              <a:defRPr/>
            </a:lvl1pPr>
          </a:lstStyle>
          <a:p>
            <a:pPr>
              <a:defRPr/>
            </a:pPr>
            <a:fld id="{208B9115-EAC2-40DF-87B8-22DB4D9EFD2D}" type="datetimeFigureOut">
              <a:rPr lang="ru-RU"/>
              <a:pPr>
                <a:defRPr/>
              </a:pPr>
              <a:t>04.12.2018</a:t>
            </a:fld>
            <a:endParaRPr lang="ru-RU"/>
          </a:p>
        </p:txBody>
      </p:sp>
      <p:sp>
        <p:nvSpPr>
          <p:cNvPr id="14" name="Footer Placeholder 4"/>
          <p:cNvSpPr>
            <a:spLocks noGrp="1"/>
          </p:cNvSpPr>
          <p:nvPr>
            <p:ph type="ftr" sz="quarter" idx="19"/>
          </p:nvPr>
        </p:nvSpPr>
        <p:spPr/>
        <p:txBody>
          <a:bodyPr/>
          <a:lstStyle>
            <a:lvl1pPr>
              <a:defRPr/>
            </a:lvl1pPr>
          </a:lstStyle>
          <a:p>
            <a:pPr>
              <a:defRPr/>
            </a:pPr>
            <a:endParaRPr lang="ru-RU"/>
          </a:p>
        </p:txBody>
      </p:sp>
      <p:sp>
        <p:nvSpPr>
          <p:cNvPr id="16" name="Slide Number Placeholder 5"/>
          <p:cNvSpPr>
            <a:spLocks noGrp="1"/>
          </p:cNvSpPr>
          <p:nvPr>
            <p:ph type="sldNum" sz="quarter" idx="20"/>
          </p:nvPr>
        </p:nvSpPr>
        <p:spPr/>
        <p:txBody>
          <a:bodyPr/>
          <a:lstStyle>
            <a:lvl1pPr>
              <a:defRPr/>
            </a:lvl1pPr>
          </a:lstStyle>
          <a:p>
            <a:pPr>
              <a:defRPr/>
            </a:pPr>
            <a:fld id="{45936F25-EA0D-4621-A3B0-C1069C6A8959}"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3"/>
          <p:cNvSpPr>
            <a:spLocks noGrp="1"/>
          </p:cNvSpPr>
          <p:nvPr>
            <p:ph type="dt" sz="half" idx="23"/>
          </p:nvPr>
        </p:nvSpPr>
        <p:spPr/>
        <p:txBody>
          <a:bodyPr/>
          <a:lstStyle>
            <a:lvl1pPr>
              <a:defRPr/>
            </a:lvl1pPr>
          </a:lstStyle>
          <a:p>
            <a:pPr>
              <a:defRPr/>
            </a:pPr>
            <a:fld id="{EAEC247A-F45A-44CA-BF99-AF5C844045C3}" type="datetimeFigureOut">
              <a:rPr lang="ru-RU"/>
              <a:pPr>
                <a:defRPr/>
              </a:pPr>
              <a:t>04.12.2018</a:t>
            </a:fld>
            <a:endParaRPr lang="ru-RU"/>
          </a:p>
        </p:txBody>
      </p:sp>
      <p:sp>
        <p:nvSpPr>
          <p:cNvPr id="13" name="Footer Placeholder 4"/>
          <p:cNvSpPr>
            <a:spLocks noGrp="1"/>
          </p:cNvSpPr>
          <p:nvPr>
            <p:ph type="ftr" sz="quarter" idx="24"/>
          </p:nvPr>
        </p:nvSpPr>
        <p:spPr/>
        <p:txBody>
          <a:bodyPr/>
          <a:lstStyle>
            <a:lvl1pPr>
              <a:defRPr/>
            </a:lvl1pPr>
          </a:lstStyle>
          <a:p>
            <a:pPr>
              <a:defRPr/>
            </a:pPr>
            <a:endParaRPr lang="ru-RU"/>
          </a:p>
        </p:txBody>
      </p:sp>
      <p:sp>
        <p:nvSpPr>
          <p:cNvPr id="14" name="Slide Number Placeholder 5"/>
          <p:cNvSpPr>
            <a:spLocks noGrp="1"/>
          </p:cNvSpPr>
          <p:nvPr>
            <p:ph type="sldNum" sz="quarter" idx="25"/>
          </p:nvPr>
        </p:nvSpPr>
        <p:spPr/>
        <p:txBody>
          <a:bodyPr/>
          <a:lstStyle>
            <a:lvl1pPr>
              <a:defRPr/>
            </a:lvl1pPr>
          </a:lstStyle>
          <a:p>
            <a:pPr>
              <a:defRPr/>
            </a:pPr>
            <a:fld id="{365BD39D-1109-4F6C-BAA5-DE5EE0DED4F2}"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5973709-6925-48C5-9292-2F8AFB76EE87}" type="datetimeFigureOut">
              <a:rPr lang="ru-RU"/>
              <a:pPr>
                <a:defRPr/>
              </a:pPr>
              <a:t>04.12.2018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A83BABA-29B3-4A24-A51A-6048F09D37E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4"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smtClean="0"/>
            </a:lvl1pPr>
          </a:lstStyle>
          <a:p>
            <a:pPr>
              <a:defRPr/>
            </a:pPr>
            <a:fld id="{BB25536B-A19F-49D7-A43A-0F3ED0E1F2C0}" type="datetimeFigureOut">
              <a:rPr lang="ru-RU"/>
              <a:pPr>
                <a:defRPr/>
              </a:pPr>
              <a:t>04.12.2018</a:t>
            </a:fld>
            <a:endParaRPr lang="ru-RU"/>
          </a:p>
        </p:txBody>
      </p:sp>
      <p:sp>
        <p:nvSpPr>
          <p:cNvPr id="6" name="Footer Placeholder 4"/>
          <p:cNvSpPr>
            <a:spLocks noGrp="1"/>
          </p:cNvSpPr>
          <p:nvPr>
            <p:ph type="ftr" sz="quarter" idx="11"/>
          </p:nvPr>
        </p:nvSpPr>
        <p:spPr>
          <a:xfrm>
            <a:off x="685800" y="381000"/>
            <a:ext cx="6991350" cy="365125"/>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07C42E89-85F0-46E4-904E-4A7A996F988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2BDD2D8-BC6B-4D03-B042-16D731F15511}" type="datetimeFigureOut">
              <a:rPr lang="ru-RU"/>
              <a:pPr>
                <a:defRPr/>
              </a:pPr>
              <a:t>04.12.2018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83AC6E6-178F-488B-BBB6-DC8E2FA631C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a:xfrm>
            <a:off x="7813675" y="381000"/>
            <a:ext cx="2911475" cy="365125"/>
          </a:xfrm>
        </p:spPr>
        <p:txBody>
          <a:bodyPr/>
          <a:lstStyle>
            <a:lvl1pPr algn="r">
              <a:defRPr smtClean="0"/>
            </a:lvl1pPr>
          </a:lstStyle>
          <a:p>
            <a:pPr>
              <a:defRPr/>
            </a:pPr>
            <a:fld id="{DA4CC47C-E0DC-4E04-8532-CAF5274BD464}" type="datetimeFigureOut">
              <a:rPr lang="ru-RU"/>
              <a:pPr>
                <a:defRPr/>
              </a:pPr>
              <a:t>04.12.2018</a:t>
            </a:fld>
            <a:endParaRPr lang="ru-RU"/>
          </a:p>
        </p:txBody>
      </p:sp>
      <p:sp>
        <p:nvSpPr>
          <p:cNvPr id="6" name="Footer Placeholder 4"/>
          <p:cNvSpPr>
            <a:spLocks noGrp="1"/>
          </p:cNvSpPr>
          <p:nvPr>
            <p:ph type="ftr" sz="quarter" idx="11"/>
          </p:nvPr>
        </p:nvSpPr>
        <p:spPr>
          <a:xfrm>
            <a:off x="685800" y="381000"/>
            <a:ext cx="6991350" cy="363538"/>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F69A36F3-7A3E-4C59-AC12-91EA2ACF61B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7262EE7-9586-4288-B759-5639D82D30BC}" type="datetimeFigureOut">
              <a:rPr lang="ru-RU"/>
              <a:pPr>
                <a:defRPr/>
              </a:pPr>
              <a:t>04.12.2018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839C236-EE29-4E56-BD6B-59CA55EE04E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154C90E6-F297-4877-93DD-EFBF270A70DF}" type="datetimeFigureOut">
              <a:rPr lang="ru-RU"/>
              <a:pPr>
                <a:defRPr/>
              </a:pPr>
              <a:t>04.12.2018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02C14A2-664B-42FC-A7D2-3896C5A6115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CC2E63B-7EA5-49D9-B2B2-37BFDB97A4F8}" type="datetimeFigureOut">
              <a:rPr lang="ru-RU"/>
              <a:pPr>
                <a:defRPr/>
              </a:pPr>
              <a:t>04.12.2018</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A088C3D-84C6-4FAC-B292-6EF4290F6CE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5B28B2-9B6E-4207-B859-38B80D30BD4B}" type="datetimeFigureOut">
              <a:rPr lang="ru-RU"/>
              <a:pPr>
                <a:defRPr/>
              </a:pPr>
              <a:t>04.12.2018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37DED9E-562F-4422-99BD-A64ED806100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1AF56B1B-E074-4165-B5F0-2140FC35CC99}" type="datetimeFigureOut">
              <a:rPr lang="ru-RU"/>
              <a:pPr>
                <a:defRPr/>
              </a:pPr>
              <a:t>04.12.2018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383874C-1D6F-426D-997C-D03BE8B6F3A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172F8BF4-CF6D-43A9-9DFE-313832E97665}" type="datetimeFigureOut">
              <a:rPr lang="ru-RU"/>
              <a:pPr>
                <a:defRPr/>
              </a:pPr>
              <a:t>04.12.2018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DF8F7CB-14F8-41F9-9EDB-68389966217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C3-HD-TOP.png"/>
          <p:cNvPicPr>
            <a:picLocks noChangeAspect="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2BF68176-B209-47BC-923E-5744CFCCDB20}" type="datetimeFigureOut">
              <a:rPr lang="ru-RU"/>
              <a:pPr>
                <a:defRPr/>
              </a:pPr>
              <a:t>04.12.2018</a:t>
            </a:fld>
            <a:endParaRPr lang="ru-RU"/>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2E2FE02F-F0E2-4831-B99B-22D3A6AE8D7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1" r:id="rId7"/>
    <p:sldLayoutId id="2147483690" r:id="rId8"/>
    <p:sldLayoutId id="2147483689" r:id="rId9"/>
    <p:sldLayoutId id="2147483688" r:id="rId10"/>
    <p:sldLayoutId id="2147483698" r:id="rId11"/>
    <p:sldLayoutId id="2147483699" r:id="rId12"/>
    <p:sldLayoutId id="2147483700" r:id="rId13"/>
    <p:sldLayoutId id="2147483687" r:id="rId14"/>
    <p:sldLayoutId id="2147483686" r:id="rId15"/>
    <p:sldLayoutId id="2147483685" r:id="rId16"/>
    <p:sldLayoutId id="2147483701"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itchFamily="34" charset="0"/>
        </a:defRPr>
      </a:lvl2pPr>
      <a:lvl3pPr algn="r" rtl="0" fontAlgn="base">
        <a:lnSpc>
          <a:spcPct val="90000"/>
        </a:lnSpc>
        <a:spcBef>
          <a:spcPct val="0"/>
        </a:spcBef>
        <a:spcAft>
          <a:spcPct val="0"/>
        </a:spcAft>
        <a:defRPr sz="4000">
          <a:solidFill>
            <a:schemeClr val="tx1"/>
          </a:solidFill>
          <a:latin typeface="Century Gothic" pitchFamily="34" charset="0"/>
        </a:defRPr>
      </a:lvl3pPr>
      <a:lvl4pPr algn="r" rtl="0" fontAlgn="base">
        <a:lnSpc>
          <a:spcPct val="90000"/>
        </a:lnSpc>
        <a:spcBef>
          <a:spcPct val="0"/>
        </a:spcBef>
        <a:spcAft>
          <a:spcPct val="0"/>
        </a:spcAft>
        <a:defRPr sz="4000">
          <a:solidFill>
            <a:schemeClr val="tx1"/>
          </a:solidFill>
          <a:latin typeface="Century Gothic" pitchFamily="34" charset="0"/>
        </a:defRPr>
      </a:lvl4pPr>
      <a:lvl5pPr algn="r" rtl="0" fontAlgn="base">
        <a:lnSpc>
          <a:spcPct val="90000"/>
        </a:lnSpc>
        <a:spcBef>
          <a:spcPct val="0"/>
        </a:spcBef>
        <a:spcAft>
          <a:spcPct val="0"/>
        </a:spcAft>
        <a:defRPr sz="4000">
          <a:solidFill>
            <a:schemeClr val="tx1"/>
          </a:solidFill>
          <a:latin typeface="Century Gothic" pitchFamily="34" charset="0"/>
        </a:defRPr>
      </a:lvl5pPr>
      <a:lvl6pPr marL="457200" algn="r" rtl="0" fontAlgn="base">
        <a:lnSpc>
          <a:spcPct val="90000"/>
        </a:lnSpc>
        <a:spcBef>
          <a:spcPct val="0"/>
        </a:spcBef>
        <a:spcAft>
          <a:spcPct val="0"/>
        </a:spcAft>
        <a:defRPr sz="4000">
          <a:solidFill>
            <a:schemeClr val="tx1"/>
          </a:solidFill>
          <a:latin typeface="Century Gothic" pitchFamily="34" charset="0"/>
        </a:defRPr>
      </a:lvl6pPr>
      <a:lvl7pPr marL="914400" algn="r" rtl="0" fontAlgn="base">
        <a:lnSpc>
          <a:spcPct val="90000"/>
        </a:lnSpc>
        <a:spcBef>
          <a:spcPct val="0"/>
        </a:spcBef>
        <a:spcAft>
          <a:spcPct val="0"/>
        </a:spcAft>
        <a:defRPr sz="4000">
          <a:solidFill>
            <a:schemeClr val="tx1"/>
          </a:solidFill>
          <a:latin typeface="Century Gothic" pitchFamily="34" charset="0"/>
        </a:defRPr>
      </a:lvl7pPr>
      <a:lvl8pPr marL="1371600" algn="r" rtl="0" fontAlgn="base">
        <a:lnSpc>
          <a:spcPct val="90000"/>
        </a:lnSpc>
        <a:spcBef>
          <a:spcPct val="0"/>
        </a:spcBef>
        <a:spcAft>
          <a:spcPct val="0"/>
        </a:spcAft>
        <a:defRPr sz="4000">
          <a:solidFill>
            <a:schemeClr val="tx1"/>
          </a:solidFill>
          <a:latin typeface="Century Gothic" pitchFamily="34" charset="0"/>
        </a:defRPr>
      </a:lvl8pPr>
      <a:lvl9pPr marL="1828800" algn="r" rtl="0" fontAlgn="base">
        <a:lnSpc>
          <a:spcPct val="90000"/>
        </a:lnSpc>
        <a:spcBef>
          <a:spcPct val="0"/>
        </a:spcBef>
        <a:spcAft>
          <a:spcPct val="0"/>
        </a:spcAft>
        <a:defRPr sz="4000">
          <a:solidFill>
            <a:schemeClr val="tx1"/>
          </a:solidFill>
          <a:latin typeface="Century Gothic" pitchFamily="34" charset="0"/>
        </a:defRPr>
      </a:lvl9pPr>
    </p:titleStyle>
    <p:bodyStyle>
      <a:lvl1pPr marL="228600" indent="-228600" algn="l" rtl="0" fontAlgn="base">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edera.gitbooks.io/glossary/3/intehrovane_navchannia.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a/search?q=%D1%96%D0%BD%D1%82%D0%B5%D0%B3%D1%80%D0%BE%D0%B2%D0%B0%D0%BD%D0%B5+%D0%BD%D0%B0%D0%B2%D1%87%D0%B0%D0%BD%D0%BD%D1%8F+%D1%84%D0%BE%D1%82%D0%BE&amp;rlz=1C1GKLB_enUA757UA757&amp;tbm=isch&amp;source=iu&amp;ictx=1&amp;fir=HSJV9sS3TszDrM:,XJBJuNbFWouYZM,_&amp;usg=AI4_-kQh9eOFsYMv0Ebk-L9AjGXVjL2rPw&amp;sa=X&amp;ved=2ahUKEwi8jrLerPDeAhWFFSwKHYD_BxwQ9QEwC3oECAMQG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53988" y="1641475"/>
            <a:ext cx="9839325" cy="1825625"/>
          </a:xfrm>
        </p:spPr>
        <p:txBody>
          <a:bodyPr/>
          <a:lstStyle/>
          <a:p>
            <a:pPr algn="ctr" fontAlgn="auto">
              <a:spcAft>
                <a:spcPts val="0"/>
              </a:spcAft>
              <a:defRPr/>
            </a:pPr>
            <a:r>
              <a:rPr lang="uk-UA" dirty="0">
                <a:solidFill>
                  <a:srgbClr val="002060"/>
                </a:solidFill>
                <a:latin typeface="Times New Roman" panose="02020603050405020304" pitchFamily="18" charset="0"/>
                <a:cs typeface="Times New Roman" panose="02020603050405020304" pitchFamily="18" charset="0"/>
              </a:rPr>
              <a:t>Інтегроване навчання</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extLst>
          </p:cNvPr>
          <p:cNvSpPr>
            <a:spLocks noGrp="1"/>
          </p:cNvSpPr>
          <p:nvPr>
            <p:ph type="subTitle" idx="1"/>
          </p:nvPr>
        </p:nvSpPr>
        <p:spPr>
          <a:xfrm>
            <a:off x="688975" y="3632200"/>
            <a:ext cx="10985500" cy="1825625"/>
          </a:xfrm>
        </p:spPr>
        <p:txBody>
          <a:bodyPr rtlCol="0">
            <a:normAutofit fontScale="92500" lnSpcReduction="20000"/>
          </a:bodyPr>
          <a:lstStyle/>
          <a:p>
            <a:pPr algn="ctr" fontAlgn="auto">
              <a:spcAft>
                <a:spcPts val="0"/>
              </a:spcAft>
              <a:buFont typeface="Arial" panose="020B0604020202020204" pitchFamily="34" charset="0"/>
              <a:buNone/>
              <a:defRPr/>
            </a:pPr>
            <a:r>
              <a:rPr lang="uk-UA" b="1" i="1" dirty="0"/>
              <a:t>Учитель початкових класів </a:t>
            </a:r>
          </a:p>
          <a:p>
            <a:pPr algn="ctr" fontAlgn="auto">
              <a:spcAft>
                <a:spcPts val="0"/>
              </a:spcAft>
              <a:buFont typeface="Arial" panose="020B0604020202020204" pitchFamily="34" charset="0"/>
              <a:buNone/>
              <a:defRPr/>
            </a:pPr>
            <a:r>
              <a:rPr lang="uk-UA" b="1" i="1" dirty="0"/>
              <a:t>Охрімівського навчально-виховного комплексу (загальноосвітньої школи І-ІІІступенів - дошкільного навчального комплексу)</a:t>
            </a:r>
          </a:p>
          <a:p>
            <a:pPr algn="ctr" fontAlgn="auto">
              <a:spcAft>
                <a:spcPts val="0"/>
              </a:spcAft>
              <a:buFont typeface="Arial" panose="020B0604020202020204" pitchFamily="34" charset="0"/>
              <a:buNone/>
              <a:defRPr/>
            </a:pPr>
            <a:r>
              <a:rPr lang="uk-UA" b="1" i="1" dirty="0"/>
              <a:t> Вовчанської районної ради </a:t>
            </a:r>
          </a:p>
          <a:p>
            <a:pPr algn="ctr" fontAlgn="auto">
              <a:spcAft>
                <a:spcPts val="0"/>
              </a:spcAft>
              <a:buFont typeface="Arial" panose="020B0604020202020204" pitchFamily="34" charset="0"/>
              <a:buNone/>
              <a:defRPr/>
            </a:pPr>
            <a:r>
              <a:rPr lang="uk-UA" b="1" i="1" dirty="0"/>
              <a:t>Харківської області</a:t>
            </a:r>
          </a:p>
          <a:p>
            <a:pPr algn="ctr" fontAlgn="auto">
              <a:spcAft>
                <a:spcPts val="0"/>
              </a:spcAft>
              <a:buFont typeface="Arial" panose="020B0604020202020204" pitchFamily="34" charset="0"/>
              <a:buNone/>
              <a:defRPr/>
            </a:pPr>
            <a:r>
              <a:rPr lang="uk-UA" b="1" i="1" dirty="0"/>
              <a:t>Ткаченко Світлана Анатоліївна</a:t>
            </a:r>
            <a:endParaRPr lang="ru-RU" b="1" i="1" dirty="0"/>
          </a:p>
        </p:txBody>
      </p:sp>
      <p:pic>
        <p:nvPicPr>
          <p:cNvPr id="19459" name="Picture 2" descr="ÐÐ°ÑÑÐ¸Ð½ÐºÐ¸ Ð¿Ð¾ Ð·Ð°Ð¿ÑÐ¾ÑÑ ÑÐ½ÑÐµÐ³ÑÐ¾Ð²Ð°Ð½Ðµ Ð½Ð°Ð²ÑÐ°Ð½Ð½Ñ ÑÐ¾ÑÐ¾"/>
          <p:cNvPicPr>
            <a:picLocks noChangeAspect="1" noChangeArrowheads="1"/>
          </p:cNvPicPr>
          <p:nvPr/>
        </p:nvPicPr>
        <p:blipFill>
          <a:blip r:embed="rId2"/>
          <a:srcRect/>
          <a:stretch>
            <a:fillRect/>
          </a:stretch>
        </p:blipFill>
        <p:spPr bwMode="auto">
          <a:xfrm>
            <a:off x="7672388" y="-31750"/>
            <a:ext cx="4419600" cy="286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81075" y="1563688"/>
            <a:ext cx="10774363" cy="1938337"/>
          </a:xfrm>
          <a:prstGeom prst="rect">
            <a:avLst/>
          </a:prstGeom>
          <a:noFill/>
          <a:ln w="9525">
            <a:noFill/>
            <a:miter lim="800000"/>
            <a:headEnd/>
            <a:tailEnd/>
          </a:ln>
        </p:spPr>
        <p:txBody>
          <a:bodyPr>
            <a:spAutoFit/>
          </a:bodyPr>
          <a:lstStyle/>
          <a:p>
            <a:pPr algn="just"/>
            <a:r>
              <a:rPr lang="ru-RU" sz="2400">
                <a:latin typeface="Century Gothic" pitchFamily="34" charset="0"/>
              </a:rPr>
              <a:t>це сукупність послідовних та взаємопов'язаних дій учителя й учня. Вони спрямовані на формування цілісної картини світу школяра на основі об’єднання навчального матеріалу з різних освітніх галузей (навчальних предметів).</a:t>
            </a:r>
          </a:p>
          <a:p>
            <a:pPr algn="just"/>
            <a:r>
              <a:rPr lang="ru-RU" sz="2400">
                <a:latin typeface="Century Gothic" pitchFamily="34" charset="0"/>
              </a:rPr>
              <a:t> В перекладі з латинської «інтеграція» означає «відтворення».</a:t>
            </a:r>
          </a:p>
        </p:txBody>
      </p:sp>
      <p:sp>
        <p:nvSpPr>
          <p:cNvPr id="20482" name="TextBox 2"/>
          <p:cNvSpPr txBox="1">
            <a:spLocks noChangeArrowheads="1"/>
          </p:cNvSpPr>
          <p:nvPr/>
        </p:nvSpPr>
        <p:spPr bwMode="auto">
          <a:xfrm>
            <a:off x="5949950" y="755650"/>
            <a:ext cx="2889250" cy="368300"/>
          </a:xfrm>
          <a:prstGeom prst="rect">
            <a:avLst/>
          </a:prstGeom>
          <a:noFill/>
          <a:ln w="9525">
            <a:noFill/>
            <a:miter lim="800000"/>
            <a:headEnd/>
            <a:tailEnd/>
          </a:ln>
        </p:spPr>
        <p:txBody>
          <a:bodyPr>
            <a:spAutoFit/>
          </a:bodyPr>
          <a:lstStyle/>
          <a:p>
            <a:r>
              <a:rPr lang="ru-RU">
                <a:latin typeface="Century Gothic" pitchFamily="34" charset="0"/>
              </a:rPr>
              <a:t> </a:t>
            </a:r>
          </a:p>
        </p:txBody>
      </p:sp>
      <p:sp>
        <p:nvSpPr>
          <p:cNvPr id="4" name="Прямоугольник 3">
            <a:extLst>
              <a:ext uri="{FF2B5EF4-FFF2-40B4-BE49-F238E27FC236}"/>
            </a:extLst>
          </p:cNvPr>
          <p:cNvSpPr/>
          <p:nvPr/>
        </p:nvSpPr>
        <p:spPr>
          <a:xfrm>
            <a:off x="4152900" y="428625"/>
            <a:ext cx="4914900" cy="922338"/>
          </a:xfrm>
          <a:prstGeom prst="rect">
            <a:avLst/>
          </a:prstGeom>
          <a:noFill/>
        </p:spPr>
        <p:txBody>
          <a:bodyPr wrap="none">
            <a:spAutoFit/>
          </a:bodyPr>
          <a:lstStyle/>
          <a:p>
            <a:pPr fontAlgn="auto">
              <a:spcBef>
                <a:spcPts val="0"/>
              </a:spcBef>
              <a:spcAft>
                <a:spcPts val="0"/>
              </a:spcAft>
              <a:defRPr/>
            </a:pPr>
            <a:r>
              <a:rPr lang="ru-RU" sz="5400" b="1" dirty="0">
                <a:ln w="0"/>
                <a:solidFill>
                  <a:schemeClr val="accent1"/>
                </a:solidFill>
                <a:effectLst>
                  <a:outerShdw blurRad="38100" dist="25400" dir="5400000" algn="ctr" rotWithShape="0">
                    <a:srgbClr val="6E747A">
                      <a:alpha val="43000"/>
                    </a:srgbClr>
                  </a:outerShdw>
                </a:effectLst>
                <a:latin typeface="+mn-lt"/>
              </a:rPr>
              <a:t>«Інтеграція» -</a:t>
            </a:r>
          </a:p>
        </p:txBody>
      </p:sp>
      <p:sp>
        <p:nvSpPr>
          <p:cNvPr id="6" name="Прямоугольник 5">
            <a:extLst>
              <a:ext uri="{FF2B5EF4-FFF2-40B4-BE49-F238E27FC236}"/>
            </a:extLst>
          </p:cNvPr>
          <p:cNvSpPr/>
          <p:nvPr/>
        </p:nvSpPr>
        <p:spPr>
          <a:xfrm>
            <a:off x="5906685" y="2967335"/>
            <a:ext cx="378629" cy="923330"/>
          </a:xfrm>
          <a:prstGeom prst="rect">
            <a:avLst/>
          </a:prstGeom>
          <a:noFill/>
        </p:spPr>
        <p:txBody>
          <a:bodyPr wrap="none">
            <a:spAutoFit/>
          </a:bodyPr>
          <a:lstStyle/>
          <a:p>
            <a:pPr algn="ctr" fontAlgn="auto">
              <a:spcBef>
                <a:spcPts val="0"/>
              </a:spcBef>
              <a:spcAft>
                <a:spcPts val="0"/>
              </a:spcAft>
              <a:defRPr/>
            </a:pPr>
            <a:r>
              <a:rPr lang="ru-RU"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rPr>
              <a:t> </a:t>
            </a:r>
          </a:p>
        </p:txBody>
      </p:sp>
      <p:sp>
        <p:nvSpPr>
          <p:cNvPr id="10" name="TextBox 9">
            <a:extLst>
              <a:ext uri="{FF2B5EF4-FFF2-40B4-BE49-F238E27FC236}"/>
            </a:extLst>
          </p:cNvPr>
          <p:cNvSpPr txBox="1"/>
          <p:nvPr/>
        </p:nvSpPr>
        <p:spPr>
          <a:xfrm>
            <a:off x="2830020" y="3981881"/>
            <a:ext cx="10032483" cy="646331"/>
          </a:xfrm>
          <a:prstGeom prst="rect">
            <a:avLst/>
          </a:prstGeom>
          <a:noFill/>
        </p:spPr>
        <p:txBody>
          <a:bodyPr>
            <a:spAutoFit/>
          </a:bodyPr>
          <a:lstStyle/>
          <a:p>
            <a:pPr fontAlgn="auto">
              <a:spcBef>
                <a:spcPts val="0"/>
              </a:spcBef>
              <a:spcAft>
                <a:spcPts val="0"/>
              </a:spcAft>
              <a:defRPr/>
            </a:pPr>
            <a:r>
              <a:rPr lang="ru-RU" sz="3600" b="1" i="1" dirty="0">
                <a:ln w="12700">
                  <a:solidFill>
                    <a:schemeClr val="accent1"/>
                  </a:solidFill>
                  <a:prstDash val="solid"/>
                </a:ln>
                <a:solidFill>
                  <a:schemeClr val="accent4">
                    <a:lumMod val="50000"/>
                  </a:schemeClr>
                </a:solidFill>
                <a:effectLst>
                  <a:outerShdw dist="38100" dir="2640000" algn="bl" rotWithShape="0">
                    <a:schemeClr val="accent1"/>
                  </a:outerShdw>
                </a:effectLst>
                <a:latin typeface="+mn-lt"/>
              </a:rPr>
              <a:t>Ідея інтегрованого навчання:  </a:t>
            </a:r>
            <a:endParaRPr lang="ru-RU" sz="3600" b="1" dirty="0">
              <a:ln w="12700">
                <a:solidFill>
                  <a:schemeClr val="accent1"/>
                </a:solidFill>
                <a:prstDash val="solid"/>
              </a:ln>
              <a:solidFill>
                <a:schemeClr val="accent4">
                  <a:lumMod val="50000"/>
                </a:schemeClr>
              </a:solidFill>
              <a:effectLst>
                <a:outerShdw dist="38100" dir="2640000" algn="bl" rotWithShape="0">
                  <a:schemeClr val="accent1"/>
                </a:outerShdw>
              </a:effectLst>
              <a:latin typeface="+mn-lt"/>
            </a:endParaRPr>
          </a:p>
        </p:txBody>
      </p:sp>
      <p:sp>
        <p:nvSpPr>
          <p:cNvPr id="12" name="TextBox 11"/>
          <p:cNvSpPr txBox="1">
            <a:spLocks noChangeArrowheads="1"/>
          </p:cNvSpPr>
          <p:nvPr/>
        </p:nvSpPr>
        <p:spPr bwMode="auto">
          <a:xfrm>
            <a:off x="828675" y="5106988"/>
            <a:ext cx="10914063" cy="831850"/>
          </a:xfrm>
          <a:prstGeom prst="rect">
            <a:avLst/>
          </a:prstGeom>
          <a:noFill/>
          <a:ln w="9525">
            <a:noFill/>
            <a:miter lim="800000"/>
            <a:headEnd/>
            <a:tailEnd/>
          </a:ln>
        </p:spPr>
        <p:txBody>
          <a:bodyPr>
            <a:spAutoFit/>
          </a:bodyPr>
          <a:lstStyle/>
          <a:p>
            <a:pPr algn="just"/>
            <a:r>
              <a:rPr lang="ru-RU" sz="2400" i="1">
                <a:latin typeface="Century Gothic" pitchFamily="34" charset="0"/>
              </a:rPr>
              <a:t>Сприяти успішній реалізації нових освітніх завдань, визначених Державним стандартом початкової загальної освіти.</a:t>
            </a:r>
            <a:endParaRPr lang="ru-RU" sz="24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73050" y="957263"/>
            <a:ext cx="11645900" cy="4062412"/>
          </a:xfrm>
          <a:prstGeom prst="rect">
            <a:avLst/>
          </a:prstGeom>
          <a:noFill/>
          <a:ln w="9525">
            <a:noFill/>
            <a:miter lim="800000"/>
            <a:headEnd/>
            <a:tailEnd/>
          </a:ln>
        </p:spPr>
        <p:txBody>
          <a:bodyPr>
            <a:spAutoFit/>
          </a:bodyPr>
          <a:lstStyle/>
          <a:p>
            <a:pPr algn="just"/>
            <a:r>
              <a:rPr lang="ru-RU">
                <a:solidFill>
                  <a:srgbClr val="333333"/>
                </a:solidFill>
                <a:latin typeface="Helvetica Neue"/>
              </a:rPr>
              <a:t> </a:t>
            </a:r>
            <a:endParaRPr lang="ru-RU" sz="2400">
              <a:solidFill>
                <a:srgbClr val="333333"/>
              </a:solidFill>
              <a:latin typeface="Helvetica Neue"/>
            </a:endParaRPr>
          </a:p>
          <a:p>
            <a:pPr algn="just">
              <a:buFont typeface="Arial" charset="0"/>
              <a:buChar char="•"/>
            </a:pPr>
            <a:r>
              <a:rPr lang="ru-RU" sz="2400" b="1">
                <a:solidFill>
                  <a:srgbClr val="333333"/>
                </a:solidFill>
                <a:latin typeface="Helvetica Neue"/>
              </a:rPr>
              <a:t>мультидисциплінарний: </a:t>
            </a:r>
            <a:r>
              <a:rPr lang="ru-RU" sz="2400">
                <a:solidFill>
                  <a:srgbClr val="333333"/>
                </a:solidFill>
                <a:latin typeface="Helvetica Neue"/>
              </a:rPr>
              <a:t>учитель орієнтується на певні навчальні предмети. Він інтегрує навчальний зміст з кількох предметів; інтеграція навчального матеріалу відбувається навколо певної теми;</a:t>
            </a:r>
          </a:p>
          <a:p>
            <a:pPr algn="just">
              <a:buFont typeface="Arial" charset="0"/>
              <a:buChar char="•"/>
            </a:pPr>
            <a:endParaRPr lang="ru-RU" sz="2400">
              <a:solidFill>
                <a:srgbClr val="333333"/>
              </a:solidFill>
              <a:latin typeface="Helvetica Neue"/>
            </a:endParaRPr>
          </a:p>
          <a:p>
            <a:pPr algn="just">
              <a:buFont typeface="Arial" charset="0"/>
              <a:buChar char="•"/>
            </a:pPr>
            <a:r>
              <a:rPr lang="ru-RU" sz="2400" b="1">
                <a:solidFill>
                  <a:srgbClr val="333333"/>
                </a:solidFill>
                <a:latin typeface="Helvetica Neue"/>
              </a:rPr>
              <a:t>міждисциплінарний</a:t>
            </a:r>
            <a:r>
              <a:rPr lang="ru-RU" sz="2400">
                <a:solidFill>
                  <a:srgbClr val="333333"/>
                </a:solidFill>
                <a:latin typeface="Helvetica Neue"/>
              </a:rPr>
              <a:t>: взаємопроникнення навчального матеріалу з різних навчальних предметів є глибшим, освітні галузі ідентифікуються, але їх обриси не є такими чіткими як при мультидисциплінарному підході;</a:t>
            </a:r>
          </a:p>
          <a:p>
            <a:pPr algn="just">
              <a:buFont typeface="Arial" charset="0"/>
              <a:buChar char="•"/>
            </a:pPr>
            <a:endParaRPr lang="ru-RU" sz="2400">
              <a:solidFill>
                <a:srgbClr val="333333"/>
              </a:solidFill>
              <a:latin typeface="Helvetica Neue"/>
            </a:endParaRPr>
          </a:p>
          <a:p>
            <a:pPr algn="just">
              <a:buFont typeface="Arial" charset="0"/>
              <a:buChar char="•"/>
            </a:pPr>
            <a:r>
              <a:rPr lang="ru-RU" sz="2400" b="1">
                <a:solidFill>
                  <a:srgbClr val="333333"/>
                </a:solidFill>
                <a:latin typeface="Helvetica Neue"/>
              </a:rPr>
              <a:t>трансдисциплінарний: </a:t>
            </a:r>
            <a:r>
              <a:rPr lang="ru-RU" sz="2400">
                <a:solidFill>
                  <a:srgbClr val="333333"/>
                </a:solidFill>
                <a:latin typeface="Helvetica Neue"/>
              </a:rPr>
              <a:t>вчителі розробляють навчальну програму на основі запитів учнів або сплановують навчання на основі проектів;   </a:t>
            </a:r>
          </a:p>
        </p:txBody>
      </p:sp>
      <p:sp>
        <p:nvSpPr>
          <p:cNvPr id="5" name="TextBox 4"/>
          <p:cNvSpPr txBox="1">
            <a:spLocks noChangeArrowheads="1"/>
          </p:cNvSpPr>
          <p:nvPr/>
        </p:nvSpPr>
        <p:spPr bwMode="auto">
          <a:xfrm>
            <a:off x="4168775" y="495300"/>
            <a:ext cx="9229725" cy="461963"/>
          </a:xfrm>
          <a:prstGeom prst="rect">
            <a:avLst/>
          </a:prstGeom>
          <a:noFill/>
          <a:ln w="9525">
            <a:noFill/>
            <a:miter lim="800000"/>
            <a:headEnd/>
            <a:tailEnd/>
          </a:ln>
        </p:spPr>
        <p:txBody>
          <a:bodyPr>
            <a:spAutoFit/>
          </a:bodyPr>
          <a:lstStyle/>
          <a:p>
            <a:pPr algn="just"/>
            <a:r>
              <a:rPr lang="ru-RU" sz="2400" b="1">
                <a:latin typeface="Helvetica Neue"/>
              </a:rPr>
              <a:t> </a:t>
            </a:r>
            <a:r>
              <a:rPr lang="ru-RU" sz="2400" b="1">
                <a:solidFill>
                  <a:srgbClr val="C00000"/>
                </a:solidFill>
                <a:latin typeface="Helvetica Neue"/>
              </a:rPr>
              <a:t>Підходи до організації інтегрованого навчання:</a:t>
            </a:r>
          </a:p>
        </p:txBody>
      </p:sp>
      <p:sp>
        <p:nvSpPr>
          <p:cNvPr id="6" name="TextBox 5">
            <a:hlinkClick r:id="rId2"/>
            <a:extLst>
              <a:ext uri="{FF2B5EF4-FFF2-40B4-BE49-F238E27FC236}"/>
            </a:extLst>
          </p:cNvPr>
          <p:cNvSpPr txBox="1"/>
          <p:nvPr/>
        </p:nvSpPr>
        <p:spPr>
          <a:xfrm>
            <a:off x="2393950" y="6388100"/>
            <a:ext cx="8283575" cy="368300"/>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https://edera.gitbooks.io/glossary/3/intehrovane_navchannia.html</a:t>
            </a:r>
            <a:endParaRPr lang="ru-RU" dirty="0">
              <a:solidFill>
                <a:schemeClr val="accent1">
                  <a:lumMod val="50000"/>
                </a:schemeClr>
              </a:solidFill>
              <a:latin typeface="+mn-lt"/>
            </a:endParaRPr>
          </a:p>
        </p:txBody>
      </p:sp>
      <p:sp>
        <p:nvSpPr>
          <p:cNvPr id="21508" name="TextBox 6"/>
          <p:cNvSpPr txBox="1">
            <a:spLocks noChangeArrowheads="1"/>
          </p:cNvSpPr>
          <p:nvPr/>
        </p:nvSpPr>
        <p:spPr bwMode="auto">
          <a:xfrm>
            <a:off x="941388" y="6350000"/>
            <a:ext cx="2339975" cy="369888"/>
          </a:xfrm>
          <a:prstGeom prst="rect">
            <a:avLst/>
          </a:prstGeom>
          <a:noFill/>
          <a:ln w="9525">
            <a:noFill/>
            <a:miter lim="800000"/>
            <a:headEnd/>
            <a:tailEnd/>
          </a:ln>
        </p:spPr>
        <p:txBody>
          <a:bodyPr>
            <a:spAutoFit/>
          </a:bodyPr>
          <a:lstStyle/>
          <a:p>
            <a:r>
              <a:rPr lang="uk-UA" b="1">
                <a:latin typeface="Century Gothic" pitchFamily="34" charset="0"/>
              </a:rPr>
              <a:t>Джерела:</a:t>
            </a:r>
            <a:endParaRPr lang="ru-RU" b="1">
              <a:latin typeface="Century Gothic" pitchFamily="34" charset="0"/>
            </a:endParaRPr>
          </a:p>
        </p:txBody>
      </p:sp>
      <p:sp>
        <p:nvSpPr>
          <p:cNvPr id="8" name="TextBox 7"/>
          <p:cNvSpPr txBox="1">
            <a:spLocks noChangeArrowheads="1"/>
          </p:cNvSpPr>
          <p:nvPr/>
        </p:nvSpPr>
        <p:spPr bwMode="auto">
          <a:xfrm>
            <a:off x="273050" y="5203825"/>
            <a:ext cx="11547475" cy="1201738"/>
          </a:xfrm>
          <a:prstGeom prst="rect">
            <a:avLst/>
          </a:prstGeom>
          <a:noFill/>
          <a:ln w="9525">
            <a:noFill/>
            <a:miter lim="800000"/>
            <a:headEnd/>
            <a:tailEnd/>
          </a:ln>
        </p:spPr>
        <p:txBody>
          <a:bodyPr>
            <a:spAutoFit/>
          </a:bodyPr>
          <a:lstStyle/>
          <a:p>
            <a:pPr algn="just"/>
            <a:r>
              <a:rPr lang="ru-RU" sz="2400">
                <a:solidFill>
                  <a:srgbClr val="333333"/>
                </a:solidFill>
                <a:latin typeface="Helvetica Neue"/>
              </a:rPr>
              <a:t>   Незважаючи на деякі відмінності, три підходи мають на меті формування цілісної картини світу дитини. Наразі жодний з описаних підходів не визнано кращим і дискусії тривають, адже кожен має свої переваги і недоліки.</a:t>
            </a:r>
            <a:endParaRPr lang="ru-RU" sz="24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ÐÐ°ÑÑÐ¸Ð½ÐºÐ¸ Ð¿Ð¾ Ð·Ð°Ð¿ÑÐ¾ÑÑ ÑÐ½ÑÐµÐ³ÑÐ¾Ð²Ð°Ð½Ðµ Ð½Ð°Ð²ÑÐ°Ð½Ð½Ñ ÑÐ¾ÑÐ¾"/>
          <p:cNvPicPr>
            <a:picLocks noChangeAspect="1" noChangeArrowheads="1"/>
          </p:cNvPicPr>
          <p:nvPr/>
        </p:nvPicPr>
        <p:blipFill>
          <a:blip r:embed="rId2"/>
          <a:srcRect/>
          <a:stretch>
            <a:fillRect/>
          </a:stretch>
        </p:blipFill>
        <p:spPr bwMode="auto">
          <a:xfrm>
            <a:off x="1149350" y="390525"/>
            <a:ext cx="10186988" cy="4867275"/>
          </a:xfrm>
          <a:prstGeom prst="rect">
            <a:avLst/>
          </a:prstGeom>
          <a:noFill/>
          <a:ln w="9525">
            <a:noFill/>
            <a:miter lim="800000"/>
            <a:headEnd/>
            <a:tailEnd/>
          </a:ln>
        </p:spPr>
      </p:pic>
      <p:sp>
        <p:nvSpPr>
          <p:cNvPr id="22530" name="Прямоугольник 1"/>
          <p:cNvSpPr>
            <a:spLocks noChangeArrowheads="1"/>
          </p:cNvSpPr>
          <p:nvPr/>
        </p:nvSpPr>
        <p:spPr bwMode="auto">
          <a:xfrm>
            <a:off x="855663" y="4397375"/>
            <a:ext cx="10694987" cy="368300"/>
          </a:xfrm>
          <a:prstGeom prst="rect">
            <a:avLst/>
          </a:prstGeom>
          <a:noFill/>
          <a:ln w="9525">
            <a:noFill/>
            <a:miter lim="800000"/>
            <a:headEnd/>
            <a:tailEnd/>
          </a:ln>
        </p:spPr>
        <p:txBody>
          <a:bodyPr>
            <a:spAutoFit/>
          </a:bodyPr>
          <a:lstStyle/>
          <a:p>
            <a:r>
              <a:rPr lang="ru-RU">
                <a:solidFill>
                  <a:srgbClr val="3B3835"/>
                </a:solidFill>
                <a:latin typeface="Helvetica Neue"/>
              </a:rPr>
              <a:t> </a:t>
            </a:r>
            <a:endParaRPr lang="ru-RU">
              <a:latin typeface="Century Gothic" pitchFamily="34" charset="0"/>
            </a:endParaRPr>
          </a:p>
        </p:txBody>
      </p:sp>
      <p:sp>
        <p:nvSpPr>
          <p:cNvPr id="22531" name="TextBox 2"/>
          <p:cNvSpPr txBox="1">
            <a:spLocks noChangeArrowheads="1"/>
          </p:cNvSpPr>
          <p:nvPr/>
        </p:nvSpPr>
        <p:spPr bwMode="auto">
          <a:xfrm>
            <a:off x="549275" y="4979988"/>
            <a:ext cx="3052763" cy="369887"/>
          </a:xfrm>
          <a:prstGeom prst="rect">
            <a:avLst/>
          </a:prstGeom>
          <a:noFill/>
          <a:ln w="9525">
            <a:noFill/>
            <a:miter lim="800000"/>
            <a:headEnd/>
            <a:tailEnd/>
          </a:ln>
        </p:spPr>
        <p:txBody>
          <a:bodyPr>
            <a:spAutoFit/>
          </a:bodyPr>
          <a:lstStyle/>
          <a:p>
            <a:r>
              <a:rPr lang="uk-UA" b="1">
                <a:latin typeface="Century Gothic" pitchFamily="34" charset="0"/>
              </a:rPr>
              <a:t>Джерела:</a:t>
            </a:r>
            <a:endParaRPr lang="ru-RU" b="1">
              <a:latin typeface="Century Gothic" pitchFamily="34" charset="0"/>
            </a:endParaRPr>
          </a:p>
        </p:txBody>
      </p:sp>
      <p:sp>
        <p:nvSpPr>
          <p:cNvPr id="22532" name="TextBox 3">
            <a:hlinkClick r:id="rId3"/>
          </p:cNvPr>
          <p:cNvSpPr txBox="1">
            <a:spLocks noChangeArrowheads="1"/>
          </p:cNvSpPr>
          <p:nvPr/>
        </p:nvSpPr>
        <p:spPr bwMode="auto">
          <a:xfrm>
            <a:off x="549275" y="5319713"/>
            <a:ext cx="11309350" cy="954087"/>
          </a:xfrm>
          <a:prstGeom prst="rect">
            <a:avLst/>
          </a:prstGeom>
          <a:noFill/>
          <a:ln w="9525">
            <a:noFill/>
            <a:miter lim="800000"/>
            <a:headEnd/>
            <a:tailEnd/>
          </a:ln>
        </p:spPr>
        <p:txBody>
          <a:bodyPr>
            <a:spAutoFit/>
          </a:bodyPr>
          <a:lstStyle/>
          <a:p>
            <a:r>
              <a:rPr lang="en-US" sz="1400">
                <a:latin typeface="Century Gothic" pitchFamily="34" charset="0"/>
              </a:rPr>
              <a:t>https://www.google.com.ua/search?q=%D1%96%D0%BD%D1%82%D0%B5%D0%B3%D1%80%D0%BE%D0%B2%D0%B0%D0%BD%D0%B5+%D0%BD%D0%B0%D0%B2%D1%87%D0%B0%D0%BD%D0%BD%D1%8F+%D1%84%D0%BE%D1%82%D0%BE&amp;rlz=1C1GKLB_enUA757UA757&amp;tbm=isch&amp;source=iu&amp;ictx=1&amp;fir=HSJV9sS3TszDrM%253A%252CXJBJuNbFWouYZM%252C_&amp;usg=AI4_-kQh9eOFsYMv0Ebk-L9AjGXVjL2rPw&amp;sa=X&amp;ved=2ahUKEwi8jrLerPDeAhWFFSwKHYD_BxwQ9QEwC3oECAMQGg#imgrc=R7VZhtueFu_SQM:</a:t>
            </a:r>
            <a:endParaRPr lang="ru-RU" sz="140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extLst>
          </p:cNvPr>
          <p:cNvGraphicFramePr/>
          <p:nvPr/>
        </p:nvGraphicFramePr>
        <p:xfrm>
          <a:off x="645459" y="201706"/>
          <a:ext cx="10475259" cy="645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ÐÐ¾ÑÐ¾Ð¶ÐµÐµ Ð¸Ð·Ð¾Ð±ÑÐ°Ð¶ÐµÐ½Ð¸Ðµ"/>
          <p:cNvPicPr>
            <a:picLocks noChangeAspect="1" noChangeArrowheads="1"/>
          </p:cNvPicPr>
          <p:nvPr/>
        </p:nvPicPr>
        <p:blipFill>
          <a:blip r:embed="rId2"/>
          <a:srcRect/>
          <a:stretch>
            <a:fillRect/>
          </a:stretch>
        </p:blipFill>
        <p:spPr bwMode="auto">
          <a:xfrm>
            <a:off x="3541713" y="174625"/>
            <a:ext cx="6096000" cy="3429000"/>
          </a:xfrm>
          <a:prstGeom prst="rect">
            <a:avLst/>
          </a:prstGeom>
          <a:noFill/>
          <a:ln w="9525">
            <a:noFill/>
            <a:miter lim="800000"/>
            <a:headEnd/>
            <a:tailEnd/>
          </a:ln>
        </p:spPr>
      </p:pic>
      <p:sp>
        <p:nvSpPr>
          <p:cNvPr id="24578" name="Прямоугольник 2"/>
          <p:cNvSpPr>
            <a:spLocks noChangeArrowheads="1"/>
          </p:cNvSpPr>
          <p:nvPr/>
        </p:nvSpPr>
        <p:spPr bwMode="auto">
          <a:xfrm>
            <a:off x="292100" y="3952875"/>
            <a:ext cx="11422063" cy="1385888"/>
          </a:xfrm>
          <a:prstGeom prst="rect">
            <a:avLst/>
          </a:prstGeom>
          <a:noFill/>
          <a:ln w="9525">
            <a:noFill/>
            <a:miter lim="800000"/>
            <a:headEnd/>
            <a:tailEnd/>
          </a:ln>
        </p:spPr>
        <p:txBody>
          <a:bodyPr>
            <a:spAutoFit/>
          </a:bodyPr>
          <a:lstStyle/>
          <a:p>
            <a:pPr algn="just"/>
            <a:r>
              <a:rPr lang="ru-RU" sz="2800">
                <a:latin typeface="Century Gothic" pitchFamily="34" charset="0"/>
              </a:rPr>
              <a:t> Інтеграційні процеси в освіті тривають, і вони різноманітні, але мета їх одна – розвинена, креативна особистість, здібна до творчого пошуку.</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159</TotalTime>
  <Words>197</Words>
  <Application>Microsoft Office PowerPoint</Application>
  <PresentationFormat>Произвольный</PresentationFormat>
  <Paragraphs>25</Paragraphs>
  <Slides>6</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7</vt:i4>
      </vt:variant>
      <vt:variant>
        <vt:lpstr>Заголовки слайдов</vt:lpstr>
      </vt:variant>
      <vt:variant>
        <vt:i4>6</vt:i4>
      </vt:variant>
    </vt:vector>
  </HeadingPairs>
  <TitlesOfParts>
    <vt:vector size="18" baseType="lpstr">
      <vt:lpstr>Century Gothic</vt:lpstr>
      <vt:lpstr>Arial</vt:lpstr>
      <vt:lpstr>Calibri</vt:lpstr>
      <vt:lpstr>Times New Roman</vt:lpstr>
      <vt:lpstr>Helvetica Neue</vt:lpstr>
      <vt:lpstr>След самолета</vt:lpstr>
      <vt:lpstr>След самолета</vt:lpstr>
      <vt:lpstr>След самолета</vt:lpstr>
      <vt:lpstr>След самолета</vt:lpstr>
      <vt:lpstr>След самолета</vt:lpstr>
      <vt:lpstr>След самолета</vt:lpstr>
      <vt:lpstr>След самолета</vt:lpstr>
      <vt:lpstr>ІНТЕГРОВАНЕ НАВЧАННЯ</vt:lpstr>
      <vt:lpstr>Слайд 2</vt:lpstr>
      <vt:lpstr>Слайд 3</vt:lpstr>
      <vt:lpstr>Слайд 4</vt:lpstr>
      <vt:lpstr>Слайд 5</vt:lpstr>
      <vt:lpstr>Слайд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Інтегроване навчання</dc:title>
  <dc:creator>Администратор</dc:creator>
  <cp:lastModifiedBy>Admin</cp:lastModifiedBy>
  <cp:revision>14</cp:revision>
  <dcterms:created xsi:type="dcterms:W3CDTF">2018-11-25T19:50:04Z</dcterms:created>
  <dcterms:modified xsi:type="dcterms:W3CDTF">2018-12-04T18:26:08Z</dcterms:modified>
</cp:coreProperties>
</file>