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CB691-A9C6-4EFD-B160-AFD65920FAF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5A569A-1663-46E1-8A17-2B5F4839AAB0}">
      <dgm:prSet/>
      <dgm:spPr/>
      <dgm:t>
        <a:bodyPr/>
        <a:lstStyle/>
        <a:p>
          <a:pPr algn="l"/>
          <a:r>
            <a:rPr lang="uk-UA" b="0" baseline="0" dirty="0"/>
            <a:t>Інклюзивна освіта</a:t>
          </a:r>
          <a:br>
            <a:rPr lang="uk-UA" b="0" baseline="0" dirty="0"/>
          </a:br>
          <a:endParaRPr lang="ru-RU" dirty="0"/>
        </a:p>
      </dgm:t>
    </dgm:pt>
    <dgm:pt modelId="{F54E90BE-6ACF-4EF7-B39C-7C66F3CFC3C9}" type="parTrans" cxnId="{C9DED468-CA50-416A-B004-FC3F10829E80}">
      <dgm:prSet/>
      <dgm:spPr/>
      <dgm:t>
        <a:bodyPr/>
        <a:lstStyle/>
        <a:p>
          <a:endParaRPr lang="ru-RU"/>
        </a:p>
      </dgm:t>
    </dgm:pt>
    <dgm:pt modelId="{8F367FA3-A625-41EE-A7C4-1A94B92D4B4D}" type="sibTrans" cxnId="{C9DED468-CA50-416A-B004-FC3F10829E80}">
      <dgm:prSet/>
      <dgm:spPr/>
      <dgm:t>
        <a:bodyPr/>
        <a:lstStyle/>
        <a:p>
          <a:endParaRPr lang="ru-RU"/>
        </a:p>
      </dgm:t>
    </dgm:pt>
    <dgm:pt modelId="{85366311-CB07-43CE-B0AE-621EC15470D2}" type="pres">
      <dgm:prSet presAssocID="{EADCB691-A9C6-4EFD-B160-AFD65920FAFA}" presName="Name0" presStyleCnt="0">
        <dgm:presLayoutVars>
          <dgm:dir/>
          <dgm:resizeHandles val="exact"/>
        </dgm:presLayoutVars>
      </dgm:prSet>
      <dgm:spPr/>
    </dgm:pt>
    <dgm:pt modelId="{7845DC8A-8D7E-4865-BAEE-830E60A66EDD}" type="pres">
      <dgm:prSet presAssocID="{3E5A569A-1663-46E1-8A17-2B5F4839AAB0}" presName="parTxOnly" presStyleLbl="node1" presStyleIdx="0" presStyleCnt="1" custLinFactNeighborX="-25239">
        <dgm:presLayoutVars>
          <dgm:bulletEnabled val="1"/>
        </dgm:presLayoutVars>
      </dgm:prSet>
      <dgm:spPr/>
    </dgm:pt>
  </dgm:ptLst>
  <dgm:cxnLst>
    <dgm:cxn modelId="{DD2B3913-1DA5-4C58-901D-F4FBC219C217}" type="presOf" srcId="{EADCB691-A9C6-4EFD-B160-AFD65920FAFA}" destId="{85366311-CB07-43CE-B0AE-621EC15470D2}" srcOrd="0" destOrd="0" presId="urn:microsoft.com/office/officeart/2005/8/layout/hChevron3"/>
    <dgm:cxn modelId="{C9DED468-CA50-416A-B004-FC3F10829E80}" srcId="{EADCB691-A9C6-4EFD-B160-AFD65920FAFA}" destId="{3E5A569A-1663-46E1-8A17-2B5F4839AAB0}" srcOrd="0" destOrd="0" parTransId="{F54E90BE-6ACF-4EF7-B39C-7C66F3CFC3C9}" sibTransId="{8F367FA3-A625-41EE-A7C4-1A94B92D4B4D}"/>
    <dgm:cxn modelId="{CAC7989B-F289-442E-87F9-D2C8CFB77C55}" type="presOf" srcId="{3E5A569A-1663-46E1-8A17-2B5F4839AAB0}" destId="{7845DC8A-8D7E-4865-BAEE-830E60A66EDD}" srcOrd="0" destOrd="0" presId="urn:microsoft.com/office/officeart/2005/8/layout/hChevron3"/>
    <dgm:cxn modelId="{89E5EBA5-8B58-43E3-A584-8BA817558011}" type="presParOf" srcId="{85366311-CB07-43CE-B0AE-621EC15470D2}" destId="{7845DC8A-8D7E-4865-BAEE-830E60A66EDD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C5C4C-85D6-450F-9D88-2E4F37594FCF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7F258AD-94B8-4D69-9CA9-AF0A4EDE899E}">
      <dgm:prSet phldrT="[Текст]" custT="1"/>
      <dgm:spPr/>
      <dgm:t>
        <a:bodyPr/>
        <a:lstStyle/>
        <a:p>
          <a:r>
            <a:rPr lang="uk-UA" sz="2000" b="1" dirty="0">
              <a:solidFill>
                <a:srgbClr val="FF0000"/>
              </a:solidFill>
            </a:rPr>
            <a:t>Інклюзивна освіта</a:t>
          </a:r>
          <a:endParaRPr lang="ru-RU" sz="2000" b="1" dirty="0">
            <a:solidFill>
              <a:srgbClr val="FF0000"/>
            </a:solidFill>
          </a:endParaRPr>
        </a:p>
      </dgm:t>
    </dgm:pt>
    <dgm:pt modelId="{F29ED2D6-D1BD-4E2D-A885-5EC016659801}" type="parTrans" cxnId="{396A2520-E548-4EC5-84D4-143738C1A29D}">
      <dgm:prSet/>
      <dgm:spPr/>
      <dgm:t>
        <a:bodyPr/>
        <a:lstStyle/>
        <a:p>
          <a:endParaRPr lang="ru-RU"/>
        </a:p>
      </dgm:t>
    </dgm:pt>
    <dgm:pt modelId="{D77F8953-29A1-47A0-AE25-F1C31A5B9D72}" type="sibTrans" cxnId="{396A2520-E548-4EC5-84D4-143738C1A29D}">
      <dgm:prSet/>
      <dgm:spPr/>
      <dgm:t>
        <a:bodyPr/>
        <a:lstStyle/>
        <a:p>
          <a:endParaRPr lang="ru-RU"/>
        </a:p>
      </dgm:t>
    </dgm:pt>
    <dgm:pt modelId="{4A4EF3B6-AB58-4BBF-AAFE-00762669251A}">
      <dgm:prSet phldrT="[Текст]"/>
      <dgm:spPr/>
      <dgm:t>
        <a:bodyPr/>
        <a:lstStyle/>
        <a:p>
          <a:r>
            <a:rPr lang="uk-UA" dirty="0"/>
            <a:t>Педагогічна інновація</a:t>
          </a:r>
          <a:endParaRPr lang="ru-RU" dirty="0"/>
        </a:p>
      </dgm:t>
    </dgm:pt>
    <dgm:pt modelId="{F06950AD-113E-428D-9FBB-2172921CDF32}" type="parTrans" cxnId="{CB3BB176-571D-4FB0-9F3D-DB23319A42A7}">
      <dgm:prSet/>
      <dgm:spPr/>
      <dgm:t>
        <a:bodyPr/>
        <a:lstStyle/>
        <a:p>
          <a:endParaRPr lang="ru-RU"/>
        </a:p>
      </dgm:t>
    </dgm:pt>
    <dgm:pt modelId="{AF3A9400-4591-423F-8DC7-C0A6039CA414}" type="sibTrans" cxnId="{CB3BB176-571D-4FB0-9F3D-DB23319A42A7}">
      <dgm:prSet/>
      <dgm:spPr/>
      <dgm:t>
        <a:bodyPr/>
        <a:lstStyle/>
        <a:p>
          <a:endParaRPr lang="ru-RU"/>
        </a:p>
      </dgm:t>
    </dgm:pt>
    <dgm:pt modelId="{FE8803FB-1F79-4087-A35D-BB7C792413CD}">
      <dgm:prSet phldrT="[Текст]"/>
      <dgm:spPr/>
      <dgm:t>
        <a:bodyPr/>
        <a:lstStyle/>
        <a:p>
          <a:r>
            <a:rPr lang="uk-UA" dirty="0"/>
            <a:t>Вимога  часу</a:t>
          </a:r>
          <a:endParaRPr lang="ru-RU" dirty="0"/>
        </a:p>
      </dgm:t>
    </dgm:pt>
    <dgm:pt modelId="{0F63EEEC-4DA8-492F-BD93-2C3C4970D467}" type="parTrans" cxnId="{7AE404FC-EF0D-4EBF-834E-FBF6D7C206AD}">
      <dgm:prSet/>
      <dgm:spPr/>
      <dgm:t>
        <a:bodyPr/>
        <a:lstStyle/>
        <a:p>
          <a:endParaRPr lang="ru-RU"/>
        </a:p>
      </dgm:t>
    </dgm:pt>
    <dgm:pt modelId="{EC6BCBE4-1962-4E8E-8B38-66A00550A1DE}" type="sibTrans" cxnId="{7AE404FC-EF0D-4EBF-834E-FBF6D7C206AD}">
      <dgm:prSet/>
      <dgm:spPr/>
      <dgm:t>
        <a:bodyPr/>
        <a:lstStyle/>
        <a:p>
          <a:endParaRPr lang="ru-RU"/>
        </a:p>
      </dgm:t>
    </dgm:pt>
    <dgm:pt modelId="{94B22B25-9531-468A-921B-F61AE23DC02A}">
      <dgm:prSet phldrT="[Текст]"/>
      <dgm:spPr/>
      <dgm:t>
        <a:bodyPr/>
        <a:lstStyle/>
        <a:p>
          <a:r>
            <a:rPr lang="uk-UA" dirty="0"/>
            <a:t>Міжнародне зобовязання держави</a:t>
          </a:r>
          <a:endParaRPr lang="ru-RU" dirty="0"/>
        </a:p>
      </dgm:t>
    </dgm:pt>
    <dgm:pt modelId="{8A2398AA-9CC7-496E-AF85-4255590FFCEB}" type="parTrans" cxnId="{F9F01838-AEDB-4DF6-8077-2E466AD09CE8}">
      <dgm:prSet/>
      <dgm:spPr/>
      <dgm:t>
        <a:bodyPr/>
        <a:lstStyle/>
        <a:p>
          <a:endParaRPr lang="ru-RU"/>
        </a:p>
      </dgm:t>
    </dgm:pt>
    <dgm:pt modelId="{4981DDFA-8072-44F0-8A89-DAD5E9EBB19D}" type="sibTrans" cxnId="{F9F01838-AEDB-4DF6-8077-2E466AD09CE8}">
      <dgm:prSet/>
      <dgm:spPr/>
      <dgm:t>
        <a:bodyPr/>
        <a:lstStyle/>
        <a:p>
          <a:endParaRPr lang="ru-RU"/>
        </a:p>
      </dgm:t>
    </dgm:pt>
    <dgm:pt modelId="{9E585BE2-6785-422E-819C-F25B241C225F}" type="pres">
      <dgm:prSet presAssocID="{0ADC5C4C-85D6-450F-9D88-2E4F37594FC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2F84C29-BDD2-4265-BC75-5ADC1E27F6DD}" type="pres">
      <dgm:prSet presAssocID="{17F258AD-94B8-4D69-9CA9-AF0A4EDE899E}" presName="centerShape" presStyleLbl="node0" presStyleIdx="0" presStyleCnt="1"/>
      <dgm:spPr/>
    </dgm:pt>
    <dgm:pt modelId="{B7FF030A-18CC-4A1A-8A40-6A8B519DECBC}" type="pres">
      <dgm:prSet presAssocID="{4A4EF3B6-AB58-4BBF-AAFE-00762669251A}" presName="node" presStyleLbl="node1" presStyleIdx="0" presStyleCnt="3">
        <dgm:presLayoutVars>
          <dgm:bulletEnabled val="1"/>
        </dgm:presLayoutVars>
      </dgm:prSet>
      <dgm:spPr/>
    </dgm:pt>
    <dgm:pt modelId="{0B7AC255-6519-4773-84ED-DF3008C6C256}" type="pres">
      <dgm:prSet presAssocID="{4A4EF3B6-AB58-4BBF-AAFE-00762669251A}" presName="dummy" presStyleCnt="0"/>
      <dgm:spPr/>
    </dgm:pt>
    <dgm:pt modelId="{8419127D-0B33-4612-834D-246DDA827C30}" type="pres">
      <dgm:prSet presAssocID="{AF3A9400-4591-423F-8DC7-C0A6039CA414}" presName="sibTrans" presStyleLbl="sibTrans2D1" presStyleIdx="0" presStyleCnt="3"/>
      <dgm:spPr/>
    </dgm:pt>
    <dgm:pt modelId="{A744D360-0A9E-4615-B6AA-C55E53412A32}" type="pres">
      <dgm:prSet presAssocID="{FE8803FB-1F79-4087-A35D-BB7C792413CD}" presName="node" presStyleLbl="node1" presStyleIdx="1" presStyleCnt="3">
        <dgm:presLayoutVars>
          <dgm:bulletEnabled val="1"/>
        </dgm:presLayoutVars>
      </dgm:prSet>
      <dgm:spPr/>
    </dgm:pt>
    <dgm:pt modelId="{D67FB3DB-5519-44FA-890D-CF277C36121D}" type="pres">
      <dgm:prSet presAssocID="{FE8803FB-1F79-4087-A35D-BB7C792413CD}" presName="dummy" presStyleCnt="0"/>
      <dgm:spPr/>
    </dgm:pt>
    <dgm:pt modelId="{37D85BFA-52F8-4490-AA8C-F597A2885B45}" type="pres">
      <dgm:prSet presAssocID="{EC6BCBE4-1962-4E8E-8B38-66A00550A1DE}" presName="sibTrans" presStyleLbl="sibTrans2D1" presStyleIdx="1" presStyleCnt="3"/>
      <dgm:spPr/>
    </dgm:pt>
    <dgm:pt modelId="{DC7B9AA5-0ACD-4D07-9AE7-04CD83CDF6DD}" type="pres">
      <dgm:prSet presAssocID="{94B22B25-9531-468A-921B-F61AE23DC02A}" presName="node" presStyleLbl="node1" presStyleIdx="2" presStyleCnt="3">
        <dgm:presLayoutVars>
          <dgm:bulletEnabled val="1"/>
        </dgm:presLayoutVars>
      </dgm:prSet>
      <dgm:spPr/>
    </dgm:pt>
    <dgm:pt modelId="{A8DF3D67-8B88-4E05-8605-85A01F9B5C77}" type="pres">
      <dgm:prSet presAssocID="{94B22B25-9531-468A-921B-F61AE23DC02A}" presName="dummy" presStyleCnt="0"/>
      <dgm:spPr/>
    </dgm:pt>
    <dgm:pt modelId="{B2B4FB35-ED76-4A9C-AAF7-CF811BDD7FBA}" type="pres">
      <dgm:prSet presAssocID="{4981DDFA-8072-44F0-8A89-DAD5E9EBB19D}" presName="sibTrans" presStyleLbl="sibTrans2D1" presStyleIdx="2" presStyleCnt="3"/>
      <dgm:spPr/>
    </dgm:pt>
  </dgm:ptLst>
  <dgm:cxnLst>
    <dgm:cxn modelId="{396A2520-E548-4EC5-84D4-143738C1A29D}" srcId="{0ADC5C4C-85D6-450F-9D88-2E4F37594FCF}" destId="{17F258AD-94B8-4D69-9CA9-AF0A4EDE899E}" srcOrd="0" destOrd="0" parTransId="{F29ED2D6-D1BD-4E2D-A885-5EC016659801}" sibTransId="{D77F8953-29A1-47A0-AE25-F1C31A5B9D72}"/>
    <dgm:cxn modelId="{0DC5D324-7BF0-44F2-9AFC-4ABA682BBB03}" type="presOf" srcId="{0ADC5C4C-85D6-450F-9D88-2E4F37594FCF}" destId="{9E585BE2-6785-422E-819C-F25B241C225F}" srcOrd="0" destOrd="0" presId="urn:microsoft.com/office/officeart/2005/8/layout/radial6"/>
    <dgm:cxn modelId="{F3A0FF35-67B6-415C-9808-8FFA0B1FA499}" type="presOf" srcId="{4A4EF3B6-AB58-4BBF-AAFE-00762669251A}" destId="{B7FF030A-18CC-4A1A-8A40-6A8B519DECBC}" srcOrd="0" destOrd="0" presId="urn:microsoft.com/office/officeart/2005/8/layout/radial6"/>
    <dgm:cxn modelId="{F9F01838-AEDB-4DF6-8077-2E466AD09CE8}" srcId="{17F258AD-94B8-4D69-9CA9-AF0A4EDE899E}" destId="{94B22B25-9531-468A-921B-F61AE23DC02A}" srcOrd="2" destOrd="0" parTransId="{8A2398AA-9CC7-496E-AF85-4255590FFCEB}" sibTransId="{4981DDFA-8072-44F0-8A89-DAD5E9EBB19D}"/>
    <dgm:cxn modelId="{0F9D0E39-C64A-4264-86FD-1EAA48014D91}" type="presOf" srcId="{17F258AD-94B8-4D69-9CA9-AF0A4EDE899E}" destId="{72F84C29-BDD2-4265-BC75-5ADC1E27F6DD}" srcOrd="0" destOrd="0" presId="urn:microsoft.com/office/officeart/2005/8/layout/radial6"/>
    <dgm:cxn modelId="{06290A44-1C7F-41E0-B9F4-FE09BC244E38}" type="presOf" srcId="{AF3A9400-4591-423F-8DC7-C0A6039CA414}" destId="{8419127D-0B33-4612-834D-246DDA827C30}" srcOrd="0" destOrd="0" presId="urn:microsoft.com/office/officeart/2005/8/layout/radial6"/>
    <dgm:cxn modelId="{0BF1C245-CF58-40FA-8528-0F23BEBC074A}" type="presOf" srcId="{EC6BCBE4-1962-4E8E-8B38-66A00550A1DE}" destId="{37D85BFA-52F8-4490-AA8C-F597A2885B45}" srcOrd="0" destOrd="0" presId="urn:microsoft.com/office/officeart/2005/8/layout/radial6"/>
    <dgm:cxn modelId="{CB3BB176-571D-4FB0-9F3D-DB23319A42A7}" srcId="{17F258AD-94B8-4D69-9CA9-AF0A4EDE899E}" destId="{4A4EF3B6-AB58-4BBF-AAFE-00762669251A}" srcOrd="0" destOrd="0" parTransId="{F06950AD-113E-428D-9FBB-2172921CDF32}" sibTransId="{AF3A9400-4591-423F-8DC7-C0A6039CA414}"/>
    <dgm:cxn modelId="{3C49D688-8827-4CC8-9844-3A4DAB316969}" type="presOf" srcId="{FE8803FB-1F79-4087-A35D-BB7C792413CD}" destId="{A744D360-0A9E-4615-B6AA-C55E53412A32}" srcOrd="0" destOrd="0" presId="urn:microsoft.com/office/officeart/2005/8/layout/radial6"/>
    <dgm:cxn modelId="{AE480A91-81CD-4F2A-891D-28E0D4E85073}" type="presOf" srcId="{4981DDFA-8072-44F0-8A89-DAD5E9EBB19D}" destId="{B2B4FB35-ED76-4A9C-AAF7-CF811BDD7FBA}" srcOrd="0" destOrd="0" presId="urn:microsoft.com/office/officeart/2005/8/layout/radial6"/>
    <dgm:cxn modelId="{A5D0D0A8-02A9-4695-8B66-15AF13D2E921}" type="presOf" srcId="{94B22B25-9531-468A-921B-F61AE23DC02A}" destId="{DC7B9AA5-0ACD-4D07-9AE7-04CD83CDF6DD}" srcOrd="0" destOrd="0" presId="urn:microsoft.com/office/officeart/2005/8/layout/radial6"/>
    <dgm:cxn modelId="{7AE404FC-EF0D-4EBF-834E-FBF6D7C206AD}" srcId="{17F258AD-94B8-4D69-9CA9-AF0A4EDE899E}" destId="{FE8803FB-1F79-4087-A35D-BB7C792413CD}" srcOrd="1" destOrd="0" parTransId="{0F63EEEC-4DA8-492F-BD93-2C3C4970D467}" sibTransId="{EC6BCBE4-1962-4E8E-8B38-66A00550A1DE}"/>
    <dgm:cxn modelId="{098E5293-0C3A-4F2D-AA81-F1F3FBCAF890}" type="presParOf" srcId="{9E585BE2-6785-422E-819C-F25B241C225F}" destId="{72F84C29-BDD2-4265-BC75-5ADC1E27F6DD}" srcOrd="0" destOrd="0" presId="urn:microsoft.com/office/officeart/2005/8/layout/radial6"/>
    <dgm:cxn modelId="{79C56602-2A1F-4959-8E38-B678E1F24D21}" type="presParOf" srcId="{9E585BE2-6785-422E-819C-F25B241C225F}" destId="{B7FF030A-18CC-4A1A-8A40-6A8B519DECBC}" srcOrd="1" destOrd="0" presId="urn:microsoft.com/office/officeart/2005/8/layout/radial6"/>
    <dgm:cxn modelId="{615479C8-6740-44DB-A86B-CD5EB446023E}" type="presParOf" srcId="{9E585BE2-6785-422E-819C-F25B241C225F}" destId="{0B7AC255-6519-4773-84ED-DF3008C6C256}" srcOrd="2" destOrd="0" presId="urn:microsoft.com/office/officeart/2005/8/layout/radial6"/>
    <dgm:cxn modelId="{9BAB3193-4FC9-434F-A2AA-623A56995F8B}" type="presParOf" srcId="{9E585BE2-6785-422E-819C-F25B241C225F}" destId="{8419127D-0B33-4612-834D-246DDA827C30}" srcOrd="3" destOrd="0" presId="urn:microsoft.com/office/officeart/2005/8/layout/radial6"/>
    <dgm:cxn modelId="{9138BAEC-6852-460F-8CF1-28F8646032CD}" type="presParOf" srcId="{9E585BE2-6785-422E-819C-F25B241C225F}" destId="{A744D360-0A9E-4615-B6AA-C55E53412A32}" srcOrd="4" destOrd="0" presId="urn:microsoft.com/office/officeart/2005/8/layout/radial6"/>
    <dgm:cxn modelId="{B7E14CB1-CF3F-4DC7-A9FA-0BCDC7B49E77}" type="presParOf" srcId="{9E585BE2-6785-422E-819C-F25B241C225F}" destId="{D67FB3DB-5519-44FA-890D-CF277C36121D}" srcOrd="5" destOrd="0" presId="urn:microsoft.com/office/officeart/2005/8/layout/radial6"/>
    <dgm:cxn modelId="{0B6FA965-19AC-4889-BF1F-357EB9369071}" type="presParOf" srcId="{9E585BE2-6785-422E-819C-F25B241C225F}" destId="{37D85BFA-52F8-4490-AA8C-F597A2885B45}" srcOrd="6" destOrd="0" presId="urn:microsoft.com/office/officeart/2005/8/layout/radial6"/>
    <dgm:cxn modelId="{99A45156-4257-4B51-9163-BE4042906950}" type="presParOf" srcId="{9E585BE2-6785-422E-819C-F25B241C225F}" destId="{DC7B9AA5-0ACD-4D07-9AE7-04CD83CDF6DD}" srcOrd="7" destOrd="0" presId="urn:microsoft.com/office/officeart/2005/8/layout/radial6"/>
    <dgm:cxn modelId="{17AFA413-238A-41B0-A393-EEEFECF0AB9C}" type="presParOf" srcId="{9E585BE2-6785-422E-819C-F25B241C225F}" destId="{A8DF3D67-8B88-4E05-8605-85A01F9B5C77}" srcOrd="8" destOrd="0" presId="urn:microsoft.com/office/officeart/2005/8/layout/radial6"/>
    <dgm:cxn modelId="{CCFB6312-456C-4778-867A-3708A3FFF537}" type="presParOf" srcId="{9E585BE2-6785-422E-819C-F25B241C225F}" destId="{B2B4FB35-ED76-4A9C-AAF7-CF811BDD7FBA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5DC8A-8D7E-4865-BAEE-830E60A66EDD}">
      <dsp:nvSpPr>
        <dsp:cNvPr id="0" name=""/>
        <dsp:cNvSpPr/>
      </dsp:nvSpPr>
      <dsp:spPr>
        <a:xfrm>
          <a:off x="0" y="0"/>
          <a:ext cx="5595147" cy="170953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362" tIns="114681" rIns="57341" bIns="114681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300" b="0" kern="1200" baseline="0" dirty="0"/>
            <a:t>Інклюзивна освіта</a:t>
          </a:r>
          <a:br>
            <a:rPr lang="uk-UA" sz="4300" b="0" kern="1200" baseline="0" dirty="0"/>
          </a:br>
          <a:endParaRPr lang="ru-RU" sz="4300" kern="1200" dirty="0"/>
        </a:p>
      </dsp:txBody>
      <dsp:txXfrm>
        <a:off x="0" y="0"/>
        <a:ext cx="5167765" cy="1709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4FB35-ED76-4A9C-AAF7-CF811BDD7FBA}">
      <dsp:nvSpPr>
        <dsp:cNvPr id="0" name=""/>
        <dsp:cNvSpPr/>
      </dsp:nvSpPr>
      <dsp:spPr>
        <a:xfrm>
          <a:off x="1925880" y="708598"/>
          <a:ext cx="4735647" cy="4735647"/>
        </a:xfrm>
        <a:prstGeom prst="blockArc">
          <a:avLst>
            <a:gd name="adj1" fmla="val 9000000"/>
            <a:gd name="adj2" fmla="val 1620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D85BFA-52F8-4490-AA8C-F597A2885B45}">
      <dsp:nvSpPr>
        <dsp:cNvPr id="0" name=""/>
        <dsp:cNvSpPr/>
      </dsp:nvSpPr>
      <dsp:spPr>
        <a:xfrm>
          <a:off x="1925880" y="708598"/>
          <a:ext cx="4735647" cy="4735647"/>
        </a:xfrm>
        <a:prstGeom prst="blockArc">
          <a:avLst>
            <a:gd name="adj1" fmla="val 1800000"/>
            <a:gd name="adj2" fmla="val 900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9127D-0B33-4612-834D-246DDA827C30}">
      <dsp:nvSpPr>
        <dsp:cNvPr id="0" name=""/>
        <dsp:cNvSpPr/>
      </dsp:nvSpPr>
      <dsp:spPr>
        <a:xfrm>
          <a:off x="1925880" y="708598"/>
          <a:ext cx="4735647" cy="4735647"/>
        </a:xfrm>
        <a:prstGeom prst="blockArc">
          <a:avLst>
            <a:gd name="adj1" fmla="val 16200000"/>
            <a:gd name="adj2" fmla="val 180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84C29-BDD2-4265-BC75-5ADC1E27F6DD}">
      <dsp:nvSpPr>
        <dsp:cNvPr id="0" name=""/>
        <dsp:cNvSpPr/>
      </dsp:nvSpPr>
      <dsp:spPr>
        <a:xfrm>
          <a:off x="3203505" y="1986224"/>
          <a:ext cx="2180396" cy="21803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rgbClr val="FF0000"/>
              </a:solidFill>
            </a:rPr>
            <a:t>Інклюзивна освіта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3522817" y="2305536"/>
        <a:ext cx="1541772" cy="1541772"/>
      </dsp:txXfrm>
    </dsp:sp>
    <dsp:sp modelId="{B7FF030A-18CC-4A1A-8A40-6A8B519DECBC}">
      <dsp:nvSpPr>
        <dsp:cNvPr id="0" name=""/>
        <dsp:cNvSpPr/>
      </dsp:nvSpPr>
      <dsp:spPr>
        <a:xfrm>
          <a:off x="3530565" y="406"/>
          <a:ext cx="1526277" cy="15262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Педагогічна інновація</a:t>
          </a:r>
          <a:endParaRPr lang="ru-RU" sz="1200" kern="1200" dirty="0"/>
        </a:p>
      </dsp:txBody>
      <dsp:txXfrm>
        <a:off x="3754083" y="223924"/>
        <a:ext cx="1079241" cy="1079241"/>
      </dsp:txXfrm>
    </dsp:sp>
    <dsp:sp modelId="{A744D360-0A9E-4615-B6AA-C55E53412A32}">
      <dsp:nvSpPr>
        <dsp:cNvPr id="0" name=""/>
        <dsp:cNvSpPr/>
      </dsp:nvSpPr>
      <dsp:spPr>
        <a:xfrm>
          <a:off x="5533576" y="3469722"/>
          <a:ext cx="1526277" cy="15262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Вимога  часу</a:t>
          </a:r>
          <a:endParaRPr lang="ru-RU" sz="1200" kern="1200" dirty="0"/>
        </a:p>
      </dsp:txBody>
      <dsp:txXfrm>
        <a:off x="5757094" y="3693240"/>
        <a:ext cx="1079241" cy="1079241"/>
      </dsp:txXfrm>
    </dsp:sp>
    <dsp:sp modelId="{DC7B9AA5-0ACD-4D07-9AE7-04CD83CDF6DD}">
      <dsp:nvSpPr>
        <dsp:cNvPr id="0" name=""/>
        <dsp:cNvSpPr/>
      </dsp:nvSpPr>
      <dsp:spPr>
        <a:xfrm>
          <a:off x="1527554" y="3469722"/>
          <a:ext cx="1526277" cy="15262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Міжнародне зобовязання держави</a:t>
          </a:r>
          <a:endParaRPr lang="ru-RU" sz="1200" kern="1200" dirty="0"/>
        </a:p>
      </dsp:txBody>
      <dsp:txXfrm>
        <a:off x="1751072" y="3693240"/>
        <a:ext cx="1079241" cy="1079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21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77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5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8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845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7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75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01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4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525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765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40952-19F9-49A2-B4BA-EBE00E80F814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0F1A9B1-4326-4734-8682-4C5EBA8994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5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inkluzivnenavcannavukraieni/home/1-1-proces-stanovlenna-inkluziie-ta-inkluzivnogo-navcanna/osnovi-inkluzivnoie-osvit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279AA996-FC86-43D4-831F-774A47F13B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5622796"/>
              </p:ext>
            </p:extLst>
          </p:nvPr>
        </p:nvGraphicFramePr>
        <p:xfrm>
          <a:off x="2093842" y="1550505"/>
          <a:ext cx="5600617" cy="1709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7DB1FE-C1FB-4A0E-8F5B-C9E484BA4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099" y="4028661"/>
            <a:ext cx="9132405" cy="1110603"/>
          </a:xfrm>
        </p:spPr>
        <p:txBody>
          <a:bodyPr>
            <a:normAutofit fontScale="92500" lnSpcReduction="20000"/>
          </a:bodyPr>
          <a:lstStyle/>
          <a:p>
            <a:r>
              <a:rPr lang="uk-UA" sz="2000" b="1" dirty="0">
                <a:latin typeface="Book Antiqua" panose="02040602050305030304" pitchFamily="18" charset="0"/>
              </a:rPr>
              <a:t>Учитель початкових класів Охрімівського навчально-виховного комплексу (загальноосвітноьї школи І-ІІІ ступенів –дошкільного навчального закладу)</a:t>
            </a:r>
          </a:p>
          <a:p>
            <a:r>
              <a:rPr lang="uk-UA" sz="2000" b="1" dirty="0">
                <a:latin typeface="Book Antiqua" panose="02040602050305030304" pitchFamily="18" charset="0"/>
              </a:rPr>
              <a:t>Вовчанської районної ради Харківської області </a:t>
            </a:r>
            <a:endParaRPr lang="ru-RU" sz="2000" b="1" dirty="0">
              <a:latin typeface="Book Antiqua" panose="02040602050305030304" pitchFamily="18" charset="0"/>
            </a:endParaRPr>
          </a:p>
        </p:txBody>
      </p:sp>
      <p:pic>
        <p:nvPicPr>
          <p:cNvPr id="3074" name="Picture 2" descr="ÐÐ°ÑÑÐ¸Ð½ÐºÐ¸ Ð¿Ð¾ Ð·Ð°Ð¿ÑÐ¾ÑÑ Â«ÐÑÐ½Ð¾Ð²Ð¸ ÑÐ½ÐºÐ»ÑÐ·Ð¸Ð²Ð½Ð¾Ñ Ð¾ÑÐ²ÑÑÐ¸Â»">
            <a:extLst>
              <a:ext uri="{FF2B5EF4-FFF2-40B4-BE49-F238E27FC236}">
                <a16:creationId xmlns:a16="http://schemas.microsoft.com/office/drawing/2014/main" id="{BA98D84F-2F3B-48A3-9ABA-2E8375D32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603" y="331304"/>
            <a:ext cx="3747098" cy="369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25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fc.vseosvita.ua/000acn-948e/002.jpg">
            <a:extLst>
              <a:ext uri="{FF2B5EF4-FFF2-40B4-BE49-F238E27FC236}">
                <a16:creationId xmlns:a16="http://schemas.microsoft.com/office/drawing/2014/main" id="{6E03AA14-15DC-4E57-B5AE-F3C99353E8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fc.vseosvita.ua/000acn-948e/002.jpg">
            <a:extLst>
              <a:ext uri="{FF2B5EF4-FFF2-40B4-BE49-F238E27FC236}">
                <a16:creationId xmlns:a16="http://schemas.microsoft.com/office/drawing/2014/main" id="{508FF36B-1B15-4C59-A046-CF5843ABF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435" y="387626"/>
            <a:ext cx="8110330" cy="608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19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98680BF-8686-4372-8E88-02BC5C6445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9570398"/>
              </p:ext>
            </p:extLst>
          </p:nvPr>
        </p:nvGraphicFramePr>
        <p:xfrm>
          <a:off x="1948071" y="569843"/>
          <a:ext cx="8587408" cy="575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40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D4BAB4E-11E5-41FD-8F69-C94AA321D3D3}"/>
              </a:ext>
            </a:extLst>
          </p:cNvPr>
          <p:cNvSpPr/>
          <p:nvPr/>
        </p:nvSpPr>
        <p:spPr>
          <a:xfrm>
            <a:off x="1570109" y="793979"/>
            <a:ext cx="9513695" cy="369332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r>
              <a:rPr lang="ru-RU" cap="all" dirty="0"/>
              <a:t>«ІНКЛЮЗИВНА ОСВІТА У ЗАГАЛЬНООСВІТНІЙ ШКОЛІ: ДОСЯГНЕННЯ ТА ВИКЛИКИ»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E888F8-9465-4628-B278-420F05078FB9}"/>
              </a:ext>
            </a:extLst>
          </p:cNvPr>
          <p:cNvSpPr txBox="1"/>
          <p:nvPr/>
        </p:nvSpPr>
        <p:spPr>
          <a:xfrm>
            <a:off x="682213" y="1163311"/>
            <a:ext cx="109664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 Усі ми хочемо бачити дітей розумними, сильними, здоровими. Та статистика стану здоров’я школярів сьогодні, на жаль, досить невтішна. Кількість здорових дітей в Україні постійно зменшується. Підвищення рівня захворюваності призводить до зростання кількості дітей-інвалідів.</a:t>
            </a:r>
          </a:p>
          <a:p>
            <a:pPr algn="just"/>
            <a:r>
              <a:rPr lang="ru-RU" dirty="0"/>
              <a:t>І діти нашої школи-не виключення. У 2011 році, коли ми почали впроваджувати інклюзивну освіту - була 1 дитина, у 2016 - 5 учнів, а в 2017 році - 12 учнів, а це становить 6%.</a:t>
            </a:r>
          </a:p>
          <a:p>
            <a:pPr algn="just"/>
            <a:r>
              <a:rPr lang="ru-RU" dirty="0"/>
              <a:t>Не буду говорити, що впроваджувати інклюзію було легко – дуже важко, адже роз’яснювальної роботи, методичної літератури майже не було. Але ми вчилися…</a:t>
            </a:r>
          </a:p>
          <a:p>
            <a:pPr algn="just"/>
            <a:r>
              <a:rPr lang="ru-RU" dirty="0"/>
              <a:t>З дітьми із затримкою психічного розвитку вчителі працювати навчилась – в двох учнів нашої школи зняли діагноз ЗПР. Випускниця Рубан Єлизавета була першою дитиною, яка навчалася на інклюзивній формі навчання – закінчила в цьому році школу і продовжує здобувати освіту в Олександрійському ліцеї. Вона позбулася тавра «особлива», і навіть стала переможницею обласного конкурсу « Новорічний сувенір».</a:t>
            </a:r>
          </a:p>
          <a:p>
            <a:pPr algn="just"/>
            <a:r>
              <a:rPr lang="ru-RU" dirty="0"/>
              <a:t>Що ми зробили? Щоб допомогти зберегти фізичне, психічне та соціальне здоров’я дітей, а саме: стимулювати сенсорну та рухову активність, розвивати зорово-моторну координацію дітей, створювати позитивний емоційний фон, допомагати подолати порушення в емоційно-вольовій сфері, розширювати кругозір і просторові уявлення, коректувати зорові відчуття, тренувати пам'ять, увагу, інтелект - у школі створено сенсорну кімнату власними силами ще у 2013 році. </a:t>
            </a:r>
          </a:p>
        </p:txBody>
      </p:sp>
    </p:spTree>
    <p:extLst>
      <p:ext uri="{BB962C8B-B14F-4D97-AF65-F5344CB8AC3E}">
        <p14:creationId xmlns:p14="http://schemas.microsoft.com/office/powerpoint/2010/main" val="50771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Ð°ÑÑÐ¸Ð½ÐºÐ¸ Ð¿Ð¾ Ð·Ð°Ð¿ÑÐ¾ÑÑ Â«ÐÑÐ½Ð¾Ð²Ð¸ ÑÐ½ÐºÐ»ÑÐ·Ð¸Ð²Ð½Ð¾Ñ Ð¾ÑÐ²ÑÑÐ¸Â» Ð¤ÑÐ°Ð³Ð¼ÐµÐ½Ñ Ð²Ð¸ÑÑÑÐ¿Ñ Ð½Ð° Ð·Ð°ÑÑÐ´Ð°Ð½Ð½Ñ Ð¨ÐÐ Ð²ÑÐ¸ÑÐµÐ»ÑÐ² Ð¿Ð¾ÑÐ°ÑÐºÐ¾Ð²Ð¸Ñ ÐºÐ»Ð°ÑÑÐ²">
            <a:extLst>
              <a:ext uri="{FF2B5EF4-FFF2-40B4-BE49-F238E27FC236}">
                <a16:creationId xmlns:a16="http://schemas.microsoft.com/office/drawing/2014/main" id="{C77C7543-7C98-433A-9377-DFD2F047D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805" y="150190"/>
            <a:ext cx="5641147" cy="33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ÐÐ¾ÑÐ¾Ð¶ÐµÐµ Ð¸Ð·Ð¾Ð±ÑÐ°Ð¶ÐµÐ½Ð¸Ðµ">
            <a:extLst>
              <a:ext uri="{FF2B5EF4-FFF2-40B4-BE49-F238E27FC236}">
                <a16:creationId xmlns:a16="http://schemas.microsoft.com/office/drawing/2014/main" id="{A5791505-0420-4486-908D-F86AA931E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805" y="2817190"/>
            <a:ext cx="5641147" cy="375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ÐÐ°ÑÑÐ¸Ð½ÐºÐ¸ Ð¿Ð¾ Ð·Ð°Ð¿ÑÐ¾ÑÑ Â«ÐÑÐ½Ð¾Ð²Ð¸ ÑÐ½ÐºÐ»ÑÐ·Ð¸Ð²Ð½Ð¾Ñ Ð¾ÑÐ²ÑÑÐ¸Â» Ð¤ÑÐ°Ð³Ð¼ÐµÐ½Ñ Ð²Ð¸ÑÑÑÐ¿Ñ Ð½Ð° Ð·Ð°ÑÑÐ´Ð°Ð½Ð½Ñ Ð¨ÐÐ Ð²ÑÐ¸ÑÐµÐ»ÑÐ² Ð¿Ð¾ÑÐ°ÑÐºÐ¾Ð²Ð¸Ñ ÐºÐ»Ð°ÑÑÐ²">
            <a:extLst>
              <a:ext uri="{FF2B5EF4-FFF2-40B4-BE49-F238E27FC236}">
                <a16:creationId xmlns:a16="http://schemas.microsoft.com/office/drawing/2014/main" id="{B2D57238-AB82-4951-A137-F54443162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610" y="150190"/>
            <a:ext cx="53340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16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ABE855B-AFB9-45A3-B5F7-DB8D5F4A0501}"/>
              </a:ext>
            </a:extLst>
          </p:cNvPr>
          <p:cNvSpPr/>
          <p:nvPr/>
        </p:nvSpPr>
        <p:spPr>
          <a:xfrm>
            <a:off x="271670" y="378196"/>
            <a:ext cx="116486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, serif"/>
              </a:rPr>
              <a:t>Головною метою соціального розвитку сучасного суспільства є повага до людського розмаїття, встановлення принципів солідарності та безпеки, що забезпечує захист та повну інтеграцію у соціум усіх верств населення, в тому числі й осіб з обмеженими можливостями здоров’я. В основу інтеграції закладено принцип доступності та дотримання прав людини щодо рівного доступу до здобуття якісної освіти. Європейська спільнота висловилася, що освіта має надаватися в межах можливого, у загальноосвітніх школах, без будь-якого вияву дискримінації стосовно дітей та дорослих інвалідів. Таким чином, у більшості випадків інвалідність сама по собі не є перешкодою, дискримінація – ось що перешкоджає дитині отримати освіту у загальній системі. В окремих випадках, відповідно до законодавчих норм, діти-інваліди зобов'язані відвідувати спеціальні школи, що є офіційною сегрегацією.</a:t>
            </a:r>
            <a:endParaRPr lang="ru-RU" b="1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, serif"/>
              </a:rPr>
              <a:t>Відповідно до Конституції України та законодавства у галузі освіти, реабілітації, соціального захисту держава має забезпечити доступність до якісної освіти відповідного рівня дітям з особливими освітніми потребами з урахуванням здібностей, можливостей, бажань та інтересів кожної дитини шляхом запровадження інклюзивної освіти .</a:t>
            </a:r>
            <a:endParaRPr lang="ru-RU" b="1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, serif"/>
              </a:rPr>
              <a:t>У сучасній освітній політиці розрізняють декілька підходів до навчання дітей з особливими освітніми потребами. Основні з них:мейнстримінг, інтеграція, інклюзія.</a:t>
            </a:r>
            <a:endParaRPr lang="ru-RU" b="1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1E08AC-4278-4ACA-8644-9A56CE819981}"/>
              </a:ext>
            </a:extLst>
          </p:cNvPr>
          <p:cNvSpPr txBox="1"/>
          <p:nvPr/>
        </p:nvSpPr>
        <p:spPr>
          <a:xfrm>
            <a:off x="821635" y="5208104"/>
            <a:ext cx="1074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https://sites.google.com/site/inkluzivnenavcannavukraieni/home/</a:t>
            </a:r>
            <a:r>
              <a:rPr lang="en-US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1-1-proces-stanovlenna-inkluziie-ta-inkluzivnogo-navcanna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/osnovi-inkluzivnoie-osviti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2EC0EB-923C-4603-96E6-E7D9D0AD3211}"/>
              </a:ext>
            </a:extLst>
          </p:cNvPr>
          <p:cNvSpPr txBox="1"/>
          <p:nvPr/>
        </p:nvSpPr>
        <p:spPr>
          <a:xfrm>
            <a:off x="940905" y="4807994"/>
            <a:ext cx="2663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solidFill>
                  <a:srgbClr val="C00000"/>
                </a:solidFill>
              </a:rPr>
              <a:t>Джерела: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232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54</TotalTime>
  <Words>476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Century Gothic</vt:lpstr>
      <vt:lpstr>Garamond</vt:lpstr>
      <vt:lpstr>times new roman, serif</vt:lpstr>
      <vt:lpstr>Савон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7</cp:revision>
  <dcterms:created xsi:type="dcterms:W3CDTF">2018-11-24T10:08:17Z</dcterms:created>
  <dcterms:modified xsi:type="dcterms:W3CDTF">2018-12-01T16:40:55Z</dcterms:modified>
</cp:coreProperties>
</file>