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6" r:id="rId2"/>
    <p:sldId id="27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10" r:id="rId13"/>
    <p:sldId id="312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5" r:id="rId26"/>
    <p:sldId id="316" r:id="rId27"/>
    <p:sldId id="285" r:id="rId2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94660"/>
  </p:normalViewPr>
  <p:slideViewPr>
    <p:cSldViewPr>
      <p:cViewPr varScale="1">
        <p:scale>
          <a:sx n="87" d="100"/>
          <a:sy n="87" d="100"/>
        </p:scale>
        <p:origin x="822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96BE-559C-415C-9BE0-FA4754DBD1C0}" type="datetimeFigureOut">
              <a:rPr lang="uk-UA" smtClean="0"/>
              <a:pPr/>
              <a:t>29.11.2018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0060-C1A6-4B8F-A7BD-C152A95351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1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25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746125"/>
            <a:ext cx="59690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25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226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26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746125"/>
            <a:ext cx="59690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26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164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7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5656-DE55-4FA0-ABCB-98F00BFBC353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" y="0"/>
            <a:ext cx="9146790" cy="60978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>
            <p:custDataLst>
              <p:tags r:id="rId1"/>
            </p:custDataLst>
          </p:nvPr>
        </p:nvSpPr>
        <p:spPr bwMode="auto">
          <a:xfrm>
            <a:off x="1547664" y="3505572"/>
            <a:ext cx="7488832" cy="2304256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</a:rPr>
              <a:t>КОМПЕТЕНТНІСНО-</a:t>
            </a:r>
            <a:r>
              <a:rPr lang="uk-UA" sz="2700" b="1" dirty="0">
                <a:solidFill>
                  <a:schemeClr val="bg1"/>
                </a:solidFill>
              </a:rPr>
              <a:t>З</a:t>
            </a:r>
            <a:r>
              <a:rPr lang="uk-UA" sz="2700" b="1" dirty="0" smtClean="0">
                <a:solidFill>
                  <a:schemeClr val="bg1"/>
                </a:solidFill>
              </a:rPr>
              <a:t>ОРІЄНТОВАНІ </a:t>
            </a:r>
            <a:r>
              <a:rPr lang="uk-UA" sz="2700" b="1" dirty="0">
                <a:solidFill>
                  <a:schemeClr val="bg1"/>
                </a:solidFill>
              </a:rPr>
              <a:t>ЗАВДАННЯ </a:t>
            </a:r>
            <a:br>
              <a:rPr lang="uk-UA" sz="2700" b="1" dirty="0">
                <a:solidFill>
                  <a:schemeClr val="bg1"/>
                </a:solidFill>
              </a:rPr>
            </a:br>
            <a:r>
              <a:rPr lang="uk-UA" sz="2700" b="1" dirty="0" smtClean="0">
                <a:solidFill>
                  <a:schemeClr val="bg1"/>
                </a:solidFill>
              </a:rPr>
              <a:t>В </a:t>
            </a:r>
            <a:r>
              <a:rPr lang="uk-UA" sz="2700" b="1" dirty="0">
                <a:solidFill>
                  <a:schemeClr val="bg1"/>
                </a:solidFill>
              </a:rPr>
              <a:t>ПОЧАТКОВІЙ ШКОЛІ </a:t>
            </a:r>
            <a:br>
              <a:rPr lang="uk-UA" sz="2700" b="1" dirty="0">
                <a:solidFill>
                  <a:schemeClr val="bg1"/>
                </a:solidFill>
              </a:rPr>
            </a:br>
            <a:endParaRPr lang="uk-UA" sz="2700" dirty="0" smtClean="0">
              <a:solidFill>
                <a:schemeClr val="bg1"/>
              </a:solidFill>
            </a:endParaRPr>
          </a:p>
          <a:p>
            <a:pPr algn="ctr"/>
            <a:endParaRPr lang="uk-UA" sz="1000" dirty="0" smtClean="0">
              <a:solidFill>
                <a:schemeClr val="tx1"/>
              </a:solidFill>
            </a:endParaRP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Виконала: вчитель початкових класів</a:t>
            </a: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Борова  Галина  Вікторівна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та зміст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6" y="2088345"/>
            <a:ext cx="5520274" cy="3680183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5815" y="1521354"/>
            <a:ext cx="5976665" cy="3626115"/>
          </a:xfrm>
        </p:spPr>
        <p:txBody>
          <a:bodyPr/>
          <a:lstStyle/>
          <a:p>
            <a:r>
              <a:rPr lang="uk-UA" dirty="0"/>
              <a:t>Ключові компетентності – це </a:t>
            </a:r>
            <a:r>
              <a:rPr lang="uk-UA" b="1" dirty="0"/>
              <a:t>результат освіти, </a:t>
            </a:r>
            <a:r>
              <a:rPr lang="uk-UA" dirty="0"/>
              <a:t>який виявляється у володінні універсальними способами діяльності, які 1) найбільш затребувані у суспільстві; 2)які є дефіцитом для багатьох членів суспільства.</a:t>
            </a:r>
          </a:p>
          <a:p>
            <a:r>
              <a:rPr lang="uk-UA" dirty="0"/>
              <a:t>Є різні класифікації ключових </a:t>
            </a:r>
            <a:r>
              <a:rPr lang="uk-UA" dirty="0" err="1"/>
              <a:t>компетентностей</a:t>
            </a:r>
            <a:r>
              <a:rPr lang="uk-UA" dirty="0"/>
              <a:t>. </a:t>
            </a:r>
          </a:p>
          <a:p>
            <a:r>
              <a:rPr lang="uk-UA" dirty="0"/>
              <a:t>Важливо: вони відрізняються від загально-навчальних умінь і навиків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825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1521354"/>
            <a:ext cx="8047806" cy="3626115"/>
          </a:xfrm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Обробка інформації і класифікація інформації за заданою основою – це </a:t>
            </a:r>
            <a:r>
              <a:rPr lang="uk-UA" b="1" dirty="0"/>
              <a:t>інформаційна компетентність.</a:t>
            </a:r>
            <a:r>
              <a:rPr lang="uk-UA" dirty="0"/>
              <a:t> </a:t>
            </a:r>
          </a:p>
          <a:p>
            <a:pPr lvl="0"/>
            <a:r>
              <a:rPr lang="uk-UA" dirty="0"/>
              <a:t>Планування діяльності і строге виконання алгоритму – це </a:t>
            </a:r>
            <a:r>
              <a:rPr lang="uk-UA" b="1" dirty="0" err="1"/>
              <a:t>самоорганізаційна</a:t>
            </a:r>
            <a:r>
              <a:rPr lang="uk-UA" dirty="0"/>
              <a:t> (вирішення проблем) </a:t>
            </a:r>
          </a:p>
          <a:p>
            <a:pPr lvl="0"/>
            <a:r>
              <a:rPr lang="uk-UA" dirty="0"/>
              <a:t>Написання тексту заданої структури, вміння відповідати на запитання слухачів під час виступу – це </a:t>
            </a:r>
            <a:r>
              <a:rPr lang="uk-UA" b="1" dirty="0"/>
              <a:t>комунікативна компетентність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b="1" dirty="0"/>
              <a:t>Кожна ключова компетентність має декілька аспектів, які в свою чергу, характеризуються різними рівнями</a:t>
            </a:r>
            <a:r>
              <a:rPr lang="uk-UA" b="1" dirty="0" smtClean="0"/>
              <a:t>.</a:t>
            </a:r>
            <a:endParaRPr lang="uk-UA" dirty="0"/>
          </a:p>
          <a:p>
            <a:pPr marL="0" indent="0">
              <a:buNone/>
            </a:pPr>
            <a:r>
              <a:rPr lang="uk-UA" i="1" dirty="0"/>
              <a:t>УВАГА: довідатись,  яку саме компетентність ми формулюємо, можна за постановкою задачі. Саме від формулювання завдання залежить, який саме аспект і якої компетентності ми формуємо. 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2012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КЛЮЧОВІ КОМПЕТЕНТНОСТІ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Безпосередній результат освітньої діяльності – формування ключових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компетентностей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Наявність ключових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компетентностей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передбачає оволодіння універсальними способами діяльності.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Формуються на загальному для всіх предметів змісті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39775"/>
            <a:ext cx="3779912" cy="2561940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6106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7384"/>
            <a:ext cx="9144000" cy="530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68" y="121196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Аспекти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79205" y="895282"/>
            <a:ext cx="4968551" cy="9541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579205" y="84127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Ключові </a:t>
            </a:r>
          </a:p>
          <a:p>
            <a:pPr algn="ctr"/>
            <a:r>
              <a:rPr lang="uk-UA" sz="2800" b="1" dirty="0" smtClean="0"/>
              <a:t>компетентності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48598" y="1921396"/>
            <a:ext cx="19547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Інформаційна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7356" y="1921396"/>
            <a:ext cx="20162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Комунікативна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7596" y="1921396"/>
            <a:ext cx="33123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/>
              <a:t>Самоменеджмент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8597" y="2353444"/>
            <a:ext cx="20162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Планування інформаційного пошуку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124" y="2929508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Витяг </a:t>
            </a:r>
            <a:r>
              <a:rPr lang="uk-UA" sz="1400" dirty="0"/>
              <a:t>первинної інформації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8599" y="4081636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Первинна </a:t>
            </a:r>
            <a:r>
              <a:rPr lang="uk-UA" sz="1400" dirty="0"/>
              <a:t>обробка інформації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596" y="4637955"/>
            <a:ext cx="20267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Обробка </a:t>
            </a:r>
            <a:r>
              <a:rPr lang="uk-UA" sz="1400" dirty="0"/>
              <a:t>інформації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8599" y="3505572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Витяг </a:t>
            </a:r>
            <a:r>
              <a:rPr lang="uk-UA" sz="1400" dirty="0" smtClean="0"/>
              <a:t>вторинної інформації</a:t>
            </a:r>
            <a:endParaRPr lang="uk-U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47356" y="3361556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Діалог</a:t>
            </a:r>
            <a:endParaRPr lang="uk-U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47356" y="2929508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Публічний </a:t>
            </a:r>
            <a:r>
              <a:rPr lang="uk-UA" sz="1400" dirty="0"/>
              <a:t>виступ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7356" y="2477715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Письмова </a:t>
            </a:r>
            <a:r>
              <a:rPr lang="uk-UA" sz="1400" dirty="0"/>
              <a:t>комунікація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7356" y="3793604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Продуктивна </a:t>
            </a:r>
            <a:r>
              <a:rPr lang="uk-UA" sz="1400" dirty="0"/>
              <a:t>групова комунікація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7595" y="2353444"/>
            <a:ext cx="33123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Ідентифікація (визначення) </a:t>
            </a:r>
            <a:r>
              <a:rPr lang="uk-UA" sz="1400" dirty="0"/>
              <a:t>проблеми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7596" y="2713484"/>
            <a:ext cx="33123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Цілепокладання </a:t>
            </a:r>
            <a:r>
              <a:rPr lang="uk-UA" sz="1400" dirty="0"/>
              <a:t>і планування діяльності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7597" y="3125787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Застосування </a:t>
            </a:r>
            <a:r>
              <a:rPr lang="uk-UA" sz="1400" dirty="0"/>
              <a:t>технологій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7596" y="3557835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Планування ресурсів</a:t>
            </a:r>
            <a:endParaRPr lang="uk-UA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9848" y="3937620"/>
            <a:ext cx="331011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Оцінка діяльності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7596" y="4349923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Оцінка </a:t>
            </a:r>
            <a:r>
              <a:rPr lang="uk-UA" sz="1400" dirty="0" smtClean="0"/>
              <a:t>результатів діяльності</a:t>
            </a:r>
            <a:endParaRPr lang="uk-UA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7596" y="4729708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Оцінка </a:t>
            </a:r>
            <a:r>
              <a:rPr lang="uk-UA" sz="1400" dirty="0"/>
              <a:t>власного просування </a:t>
            </a:r>
            <a:r>
              <a:rPr lang="uk-UA" sz="1400" dirty="0" smtClean="0"/>
              <a:t>(рефлексія)</a:t>
            </a:r>
            <a:endParaRPr lang="uk-UA" sz="1400" dirty="0"/>
          </a:p>
        </p:txBody>
      </p:sp>
      <p:cxnSp>
        <p:nvCxnSpPr>
          <p:cNvPr id="40" name="Сполучна лінія уступом 39"/>
          <p:cNvCxnSpPr>
            <a:stCxn id="13" idx="4"/>
            <a:endCxn id="14" idx="0"/>
          </p:cNvCxnSpPr>
          <p:nvPr/>
        </p:nvCxnSpPr>
        <p:spPr>
          <a:xfrm rot="5400000">
            <a:off x="2908721" y="766636"/>
            <a:ext cx="72008" cy="22375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получна лінія уступом 41"/>
          <p:cNvCxnSpPr>
            <a:stCxn id="13" idx="4"/>
            <a:endCxn id="16" idx="0"/>
          </p:cNvCxnSpPr>
          <p:nvPr/>
        </p:nvCxnSpPr>
        <p:spPr>
          <a:xfrm rot="16200000" flipH="1">
            <a:off x="5377626" y="535243"/>
            <a:ext cx="72008" cy="27002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>
            <a:stCxn id="13" idx="4"/>
          </p:cNvCxnSpPr>
          <p:nvPr/>
        </p:nvCxnSpPr>
        <p:spPr>
          <a:xfrm>
            <a:off x="4063481" y="18493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увати 4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48" name="Групувати 4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51" name="Прямокутний трикутник 5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Прямокутний трикутник 5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9" name="Рівнобедрений трикутник 4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Прямокутний трикутник 4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91690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реативные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993161"/>
            <a:ext cx="3419873" cy="2279916"/>
          </a:xfrm>
          <a:prstGeom prst="rect">
            <a:avLst/>
          </a:prstGeom>
          <a:noFill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131219" y="178595"/>
            <a:ext cx="6072188" cy="101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1667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uk-UA" sz="1667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911490" y="5197740"/>
            <a:ext cx="7321021" cy="3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uk-UA" sz="1167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167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25" y="1250157"/>
            <a:ext cx="7203282" cy="1682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uk-UA" sz="23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  <a:p>
            <a:pPr indent="519886">
              <a:defRPr/>
            </a:pPr>
            <a:r>
              <a:rPr lang="uk-UA" sz="2000" dirty="0">
                <a:cs typeface="Times New Roman" pitchFamily="18" charset="0"/>
              </a:rPr>
              <a:t>Учень визначає, якої  інформації не вистарчає для вирішення завдання; знаходить інформацію, якої не вистарчає, використовуючи додаткові джерела інформації (Інтернет, бібліотека,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uk-UA" sz="2000" dirty="0">
                <a:cs typeface="Times New Roman" pitchFamily="18" charset="0"/>
              </a:rPr>
              <a:t>періодика, енциклопедії, довідники).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планування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інформаційного пошуку </a:t>
            </a:r>
            <a:endParaRPr lang="ru-RU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1393" y="3152130"/>
            <a:ext cx="428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cs typeface="Times New Roman" pitchFamily="18" charset="0"/>
              </a:rPr>
              <a:t>Традиційне завдання написати реферат спрямоване саме на формування в учнів цього аспекту. </a:t>
            </a:r>
            <a:endParaRPr lang="ru-RU" i="1" dirty="0">
              <a:cs typeface="Times New Roman" pitchFamily="18" charset="0"/>
            </a:endParaRPr>
          </a:p>
          <a:p>
            <a:endParaRPr lang="uk-UA" dirty="0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5" name="Групувати 14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8" name="Прямокутний трикутник 17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Прямокутний трикутник 18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Рівнобедрений трикутник 15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й трикутник 16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457365578"/>
      </p:ext>
    </p:extLst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6" y="119062"/>
            <a:ext cx="7084219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 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первинний пошук інформації </a:t>
            </a: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6609" y="849652"/>
            <a:ext cx="6250782" cy="3205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39" indent="-285739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285739" indent="-285739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uk-UA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indent="447128" algn="just">
              <a:defRPr/>
            </a:pPr>
            <a:r>
              <a:rPr lang="uk-UA" sz="2000" dirty="0">
                <a:cs typeface="Times New Roman" pitchFamily="18" charset="0"/>
              </a:rPr>
              <a:t>Учень працює з джерелом інформації (текст, довідникова література, усна мова)</a:t>
            </a:r>
            <a:r>
              <a:rPr lang="ru-RU" sz="2000" dirty="0">
                <a:cs typeface="Times New Roman" pitchFamily="18" charset="0"/>
              </a:rPr>
              <a:t>, </a:t>
            </a:r>
            <a:r>
              <a:rPr lang="uk-UA" sz="2000" dirty="0">
                <a:cs typeface="Times New Roman" pitchFamily="18" charset="0"/>
              </a:rPr>
              <a:t>виконуючи завдання. </a:t>
            </a:r>
            <a:endParaRPr lang="ru-RU" sz="2000" dirty="0">
              <a:cs typeface="Times New Roman" pitchFamily="18" charset="0"/>
            </a:endParaRPr>
          </a:p>
          <a:p>
            <a:pPr indent="447128" algn="just">
              <a:defRPr/>
            </a:pPr>
            <a:endParaRPr lang="uk-UA" sz="2000" dirty="0"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uk-UA" sz="1333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71" y="2569468"/>
            <a:ext cx="3986529" cy="2243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370" y="287255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cs typeface="Times New Roman" pitchFamily="18" charset="0"/>
              </a:rPr>
              <a:t>Більшість завдань у підручнику спрямовані саме та перевірку цього аспекту. Наприклад</a:t>
            </a:r>
            <a:r>
              <a:rPr lang="ru-RU" i="1" dirty="0">
                <a:cs typeface="Times New Roman" pitchFamily="18" charset="0"/>
              </a:rPr>
              <a:t>: </a:t>
            </a:r>
            <a:r>
              <a:rPr lang="uk-UA" i="1" dirty="0">
                <a:cs typeface="Times New Roman" pitchFamily="18" charset="0"/>
              </a:rPr>
              <a:t> прочитати параграф і дати відповіді на запитання або знайти  інформацію  у  тексті. </a:t>
            </a:r>
            <a:endParaRPr lang="ru-RU" i="1" dirty="0">
              <a:cs typeface="Times New Roman" pitchFamily="18" charset="0"/>
            </a:endParaRPr>
          </a:p>
          <a:p>
            <a:endParaRPr lang="uk-UA" dirty="0"/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0034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120"/>
            <a:ext cx="4644008" cy="3191700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19062"/>
            <a:ext cx="7203282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вторинний пошук інформації</a:t>
            </a:r>
            <a:r>
              <a:rPr lang="uk-UA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uk-UA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712009"/>
            <a:ext cx="625078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128" algn="just">
              <a:defRPr/>
            </a:pPr>
            <a:r>
              <a:rPr lang="uk-UA" sz="2000" dirty="0" smtClean="0">
                <a:cs typeface="Times New Roman" pitchFamily="18" charset="0"/>
              </a:rPr>
              <a:t>Учень </a:t>
            </a:r>
            <a:r>
              <a:rPr lang="uk-UA" sz="2000" dirty="0">
                <a:cs typeface="Times New Roman" pitchFamily="18" charset="0"/>
              </a:rPr>
              <a:t>працює з інформацією, яка</a:t>
            </a:r>
            <a:r>
              <a:rPr lang="en-US" sz="2000" dirty="0">
                <a:cs typeface="Times New Roman" pitchFamily="18" charset="0"/>
              </a:rPr>
              <a:t>:</a:t>
            </a:r>
            <a:r>
              <a:rPr lang="uk-UA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1) </a:t>
            </a:r>
            <a:r>
              <a:rPr lang="uk-UA" sz="2000" dirty="0" smtClean="0">
                <a:cs typeface="Times New Roman" pitchFamily="18" charset="0"/>
              </a:rPr>
              <a:t>подана </a:t>
            </a:r>
            <a:r>
              <a:rPr lang="uk-UA" sz="2000" dirty="0">
                <a:cs typeface="Times New Roman" pitchFamily="18" charset="0"/>
              </a:rPr>
              <a:t>у декількох джерелах</a:t>
            </a:r>
            <a:r>
              <a:rPr lang="en-US" sz="2000" dirty="0">
                <a:cs typeface="Times New Roman" pitchFamily="18" charset="0"/>
              </a:rPr>
              <a:t>;</a:t>
            </a:r>
            <a:r>
              <a:rPr lang="uk-UA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uk-UA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uk-UA" sz="2000" dirty="0">
                <a:cs typeface="Times New Roman" pitchFamily="18" charset="0"/>
              </a:rPr>
              <a:t>є у непрямому вигляді</a:t>
            </a:r>
            <a:r>
              <a:rPr lang="en-US" sz="2000" dirty="0">
                <a:cs typeface="Times New Roman" pitchFamily="18" charset="0"/>
              </a:rPr>
              <a:t>;</a:t>
            </a:r>
            <a:r>
              <a:rPr lang="uk-UA" sz="2000" dirty="0">
                <a:cs typeface="Times New Roman" pitchFamily="18" charset="0"/>
              </a:rPr>
              <a:t> 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uk-UA" sz="2000" dirty="0">
                <a:cs typeface="Times New Roman" pitchFamily="18" charset="0"/>
              </a:rPr>
              <a:t>є зайвою або суперечливою. </a:t>
            </a:r>
            <a:endParaRPr lang="uk-UA" sz="1333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1266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1" y="3117280"/>
            <a:ext cx="3898178" cy="2592288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59657" y="119062"/>
            <a:ext cx="7322343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uk-UA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 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первинна обробка  </a:t>
            </a: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(співставлення) інформації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61480"/>
            <a:ext cx="5832648" cy="243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33" dirty="0">
                <a:cs typeface="Times New Roman" pitchFamily="18" charset="0"/>
              </a:rPr>
              <a:t>Учень працює  з інформацією, поданою у різних форматах: текст, графіки, схеми,  діаграми, таблиці, малюнки. </a:t>
            </a:r>
            <a:endParaRPr lang="ru-RU" sz="2333" dirty="0"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uk-UA" sz="1333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695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78075"/>
            <a:ext cx="5364088" cy="3560880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19062"/>
            <a:ext cx="6881813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uk-UA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обробка інформації  </a:t>
            </a: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3466" y="2634956"/>
            <a:ext cx="4090542" cy="137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128">
              <a:defRPr/>
            </a:pPr>
            <a:r>
              <a:rPr lang="uk-UA" sz="2000" dirty="0" smtClean="0">
                <a:cs typeface="Times New Roman" pitchFamily="18" charset="0"/>
              </a:rPr>
              <a:t>Учень  </a:t>
            </a:r>
            <a:r>
              <a:rPr lang="uk-UA" sz="2000" dirty="0">
                <a:cs typeface="Times New Roman" pitchFamily="18" charset="0"/>
              </a:rPr>
              <a:t>створює </a:t>
            </a:r>
            <a:r>
              <a:rPr lang="uk-UA" sz="2000" dirty="0" smtClean="0">
                <a:cs typeface="Times New Roman" pitchFamily="18" charset="0"/>
              </a:rPr>
              <a:t>нову інформацію </a:t>
            </a:r>
            <a:r>
              <a:rPr lang="uk-UA" sz="2000" dirty="0">
                <a:cs typeface="Times New Roman" pitchFamily="18" charset="0"/>
              </a:rPr>
              <a:t>на основі аналізу  тієї  інформації, якою він володіє,  формулює власні висновки</a:t>
            </a:r>
            <a:r>
              <a:rPr lang="uk-UA" sz="2333" dirty="0" smtClean="0">
                <a:cs typeface="Times New Roman" pitchFamily="18" charset="0"/>
              </a:rPr>
              <a:t>.</a:t>
            </a: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41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sp>
        <p:nvSpPr>
          <p:cNvPr id="11266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52"/>
            <a:ext cx="76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47735"/>
              </p:ext>
            </p:extLst>
          </p:nvPr>
        </p:nvGraphicFramePr>
        <p:xfrm>
          <a:off x="1178720" y="1479615"/>
          <a:ext cx="6727031" cy="3736539"/>
        </p:xfrm>
        <a:graphic>
          <a:graphicData uri="http://schemas.openxmlformats.org/drawingml/2006/table">
            <a:tbl>
              <a:tblPr/>
              <a:tblGrid>
                <a:gridCol w="184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Планування інформаційного пошуку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Вказує, якою інформацією для вирішення поставленої задачі володіє, а якою – ні.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вибирає з наданої інформації необхідну,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користується довідником, періодичними виданнями, енциклопедією, орієнтується в книзі за змістом, а на сайті – за посиланнями.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Первинний пошук інформації  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Спостерігає / експериментує відповідно з поставленою задачею,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сприймає основний зміст фактичної/оціночної інформації у монолозі, діалозі, дискусії (група),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визначає основну думку, причинно-наслідкові зв’язки, відношення виступаючого до подій і діючих осіб.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889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057300"/>
            <a:ext cx="4392488" cy="39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" y="3835063"/>
            <a:ext cx="2714592" cy="18736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722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підходу 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освіті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14832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Нова </a:t>
            </a:r>
            <a:endParaRPr lang="en-US" dirty="0" smtClean="0"/>
          </a:p>
          <a:p>
            <a:pPr algn="ctr"/>
            <a:r>
              <a:rPr lang="uk-UA" dirty="0" smtClean="0"/>
              <a:t>парадигма </a:t>
            </a:r>
            <a:r>
              <a:rPr lang="uk-UA" dirty="0"/>
              <a:t>освіти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37139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Нові</a:t>
            </a:r>
          </a:p>
          <a:p>
            <a:pPr algn="ctr"/>
            <a:r>
              <a:rPr lang="uk-UA" dirty="0" smtClean="0"/>
              <a:t>підручники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138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Високі</a:t>
            </a:r>
          </a:p>
          <a:p>
            <a:pPr algn="ctr"/>
            <a:r>
              <a:rPr lang="uk-UA" dirty="0" smtClean="0"/>
              <a:t>знання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966048" y="435931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Низький </a:t>
            </a:r>
            <a:r>
              <a:rPr lang="uk-UA" dirty="0"/>
              <a:t>рівень </a:t>
            </a:r>
            <a:r>
              <a:rPr lang="uk-UA" dirty="0" smtClean="0"/>
              <a:t>застосування </a:t>
            </a:r>
          </a:p>
          <a:p>
            <a:pPr algn="ctr"/>
            <a:r>
              <a:rPr lang="uk-UA" dirty="0" smtClean="0"/>
              <a:t>знань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09263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Міжнародні дослідження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959424" y="1179784"/>
            <a:ext cx="28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Рада Європи</a:t>
            </a:r>
          </a:p>
          <a:p>
            <a:pPr algn="ctr"/>
            <a:r>
              <a:rPr lang="uk-UA" dirty="0" smtClean="0"/>
              <a:t>Ключові </a:t>
            </a:r>
            <a:r>
              <a:rPr lang="uk-UA" dirty="0"/>
              <a:t>компетентності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3672" y="21173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Нові державні стандарти</a:t>
            </a:r>
            <a:endParaRPr lang="uk-UA" dirty="0"/>
          </a:p>
        </p:txBody>
      </p:sp>
      <p:grpSp>
        <p:nvGrpSpPr>
          <p:cNvPr id="21" name="Групувати 2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Рівнобедрений трикутник 1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й трикутник 1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Овал 4"/>
          <p:cNvSpPr/>
          <p:nvPr/>
        </p:nvSpPr>
        <p:spPr>
          <a:xfrm>
            <a:off x="3451394" y="2442498"/>
            <a:ext cx="2381236" cy="858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419872" y="26357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/>
              <a:t>Компетентнісний</a:t>
            </a:r>
            <a:r>
              <a:rPr lang="uk-UA" sz="1600" b="1" dirty="0" smtClean="0"/>
              <a:t> підхід</a:t>
            </a:r>
          </a:p>
          <a:p>
            <a:pPr algn="ctr"/>
            <a:r>
              <a:rPr lang="uk-UA" sz="1600" b="1" dirty="0" smtClean="0"/>
              <a:t>Актуальність</a:t>
            </a:r>
            <a:endParaRPr lang="uk-UA" sz="16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775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03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391703"/>
              </p:ext>
            </p:extLst>
          </p:nvPr>
        </p:nvGraphicFramePr>
        <p:xfrm>
          <a:off x="1119188" y="1595656"/>
          <a:ext cx="6667500" cy="3571875"/>
        </p:xfrm>
        <a:graphic>
          <a:graphicData uri="http://schemas.openxmlformats.org/drawingml/2006/table">
            <a:tbl>
              <a:tblPr/>
              <a:tblGrid>
                <a:gridCol w="195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Вторинний пошук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Знаходить і систематизує  інформацію  за  двома і  більше  основними джерелами</a:t>
                      </a:r>
                      <a:b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(джерело: 1-2 простих за складом джерел, які містять надлишкову інформацію).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Первинна обробка  (співставлення)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Систематизує  знайдену  інформацію  за заданою  схемою,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переводить  просту  (односкладову) інформацію,  представлену  у  графічній  або  формалізованій  (символьній)  формі  у  текстову  і  навпаки.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241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2727920"/>
            <a:ext cx="5362575" cy="3009900"/>
          </a:xfrm>
          <a:prstGeom prst="rect">
            <a:avLst/>
          </a:prstGeom>
        </p:spPr>
      </p:pic>
      <p:sp>
        <p:nvSpPr>
          <p:cNvPr id="13314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52"/>
            <a:ext cx="76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95096"/>
              </p:ext>
            </p:extLst>
          </p:nvPr>
        </p:nvGraphicFramePr>
        <p:xfrm>
          <a:off x="2326927" y="1327905"/>
          <a:ext cx="6310313" cy="2857500"/>
        </p:xfrm>
        <a:graphic>
          <a:graphicData uri="http://schemas.openxmlformats.org/drawingml/2006/table">
            <a:tbl>
              <a:tblPr/>
              <a:tblGrid>
                <a:gridCol w="202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Обробка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Точно  передає  отриману  інформацію,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задає  запитання,  вказуючи  на недостатність  інформації  або  вказує  на інформацію,  якої  не  розуміє,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знаходить  висновки  і  аргументи у наданому  джерелі  інформації.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85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14790"/>
            <a:ext cx="6004861" cy="260021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4007" y="565658"/>
            <a:ext cx="7914457" cy="234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КОМПЕТЕНТНІ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C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НО-ЗОРІЄНТОВАНІ ЗАВДАННЯ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 </a:t>
            </a:r>
            <a:endParaRPr lang="uk-UA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endParaRPr lang="uk-UA" sz="2333" dirty="0" smtClean="0"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Діяльнісні</a:t>
            </a:r>
            <a:r>
              <a:rPr lang="uk-UA" sz="2333" dirty="0">
                <a:cs typeface="Times New Roman" pitchFamily="18" charset="0"/>
              </a:rPr>
              <a:t>; </a:t>
            </a: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моделюють </a:t>
            </a:r>
            <a:r>
              <a:rPr lang="uk-UA" sz="2333" dirty="0">
                <a:cs typeface="Times New Roman" pitchFamily="18" charset="0"/>
              </a:rPr>
              <a:t>практичну,  життєву  ситуацію</a:t>
            </a:r>
            <a:r>
              <a:rPr lang="uk-UA" sz="2333" dirty="0" smtClean="0">
                <a:cs typeface="Times New Roman" pitchFamily="18" charset="0"/>
              </a:rPr>
              <a:t>;</a:t>
            </a:r>
            <a:endParaRPr lang="uk-UA" sz="2333" dirty="0"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побудовані  </a:t>
            </a:r>
            <a:r>
              <a:rPr lang="uk-UA" sz="2333" dirty="0">
                <a:cs typeface="Times New Roman" pitchFamily="18" charset="0"/>
              </a:rPr>
              <a:t>на  актуальному  для  учнів матеріалі; </a:t>
            </a: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мають </a:t>
            </a:r>
            <a:r>
              <a:rPr lang="uk-UA" sz="2333" dirty="0">
                <a:cs typeface="Times New Roman" pitchFamily="18" charset="0"/>
              </a:rPr>
              <a:t>особливу структуру.</a:t>
            </a:r>
            <a:r>
              <a:rPr lang="ru-RU" sz="2333" dirty="0"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grpSp>
        <p:nvGrpSpPr>
          <p:cNvPr id="10" name="Групувати 9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1" name="Групувати 10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4" name="Прямокутний трикутник 13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Рівнобедрений трикутник 11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й трикутник 12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8166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19188" y="595312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59657" y="265212"/>
            <a:ext cx="7024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Особливості структури  </a:t>
            </a:r>
            <a:endParaRPr lang="uk-UA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компетентнісно</a:t>
            </a:r>
            <a:r>
              <a:rPr lang="uk-U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-</a:t>
            </a:r>
            <a:r>
              <a:rPr lang="ru-RU" sz="3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орієнтованих завдань</a:t>
            </a:r>
            <a:endParaRPr lang="ru-RU" sz="2333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21844" y="2857500"/>
            <a:ext cx="2797968" cy="1119188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</a:rPr>
              <a:t>СТРУКТУРА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uk-UA" sz="1333" b="1" dirty="0" err="1">
                <a:solidFill>
                  <a:schemeClr val="bg1"/>
                </a:solidFill>
              </a:rPr>
              <a:t>компетентістно-орієнтованого</a:t>
            </a:r>
            <a:r>
              <a:rPr lang="uk-UA" sz="1333" b="1" dirty="0">
                <a:solidFill>
                  <a:schemeClr val="bg1"/>
                </a:solidFill>
              </a:rPr>
              <a:t> завдання</a:t>
            </a:r>
            <a:endParaRPr lang="ru-RU" sz="1333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33563" y="2321719"/>
            <a:ext cx="1476375" cy="654843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Стимул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5643563" y="3750469"/>
            <a:ext cx="1905000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Інструмент перевірки</a:t>
            </a:r>
            <a:endParaRPr lang="ru-RU" sz="1500" dirty="0"/>
          </a:p>
        </p:txBody>
      </p:sp>
      <p:sp>
        <p:nvSpPr>
          <p:cNvPr id="12" name="Овал 11"/>
          <p:cNvSpPr/>
          <p:nvPr/>
        </p:nvSpPr>
        <p:spPr>
          <a:xfrm>
            <a:off x="1238250" y="3631407"/>
            <a:ext cx="2262188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Джерело </a:t>
            </a:r>
            <a:r>
              <a:rPr lang="uk-UA" sz="1500" dirty="0" err="1"/>
              <a:t>інформаціїї</a:t>
            </a:r>
            <a:endParaRPr lang="ru-RU" sz="1500" dirty="0"/>
          </a:p>
        </p:txBody>
      </p:sp>
      <p:sp>
        <p:nvSpPr>
          <p:cNvPr id="13" name="Овал 12"/>
          <p:cNvSpPr/>
          <p:nvPr/>
        </p:nvSpPr>
        <p:spPr>
          <a:xfrm>
            <a:off x="5524500" y="2262188"/>
            <a:ext cx="2440782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Формулювання завдання</a:t>
            </a:r>
            <a:endParaRPr lang="ru-RU" sz="1500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6596063" y="1905000"/>
            <a:ext cx="403490" cy="35718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18" name="Стрелка вверх 17"/>
          <p:cNvSpPr/>
          <p:nvPr/>
        </p:nvSpPr>
        <p:spPr>
          <a:xfrm>
            <a:off x="2296302" y="2024063"/>
            <a:ext cx="403490" cy="29765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19" name="Стрелка вниз 18"/>
          <p:cNvSpPr/>
          <p:nvPr/>
        </p:nvSpPr>
        <p:spPr>
          <a:xfrm>
            <a:off x="6536532" y="4524375"/>
            <a:ext cx="403489" cy="3981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0" name="Стрелка вниз 19"/>
          <p:cNvSpPr/>
          <p:nvPr/>
        </p:nvSpPr>
        <p:spPr>
          <a:xfrm>
            <a:off x="2250282" y="4401344"/>
            <a:ext cx="403489" cy="3016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3" name="Прямоугольник 22"/>
          <p:cNvSpPr/>
          <p:nvPr/>
        </p:nvSpPr>
        <p:spPr>
          <a:xfrm>
            <a:off x="1416844" y="1547813"/>
            <a:ext cx="2559843" cy="47625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>
                <a:solidFill>
                  <a:schemeClr val="bg1"/>
                </a:solidFill>
              </a:rPr>
              <a:t>Мотивує на виконання завдання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8250" y="4702969"/>
            <a:ext cx="2917032" cy="35718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Містить необхідну інформацію</a:t>
            </a:r>
            <a:endParaRPr lang="ru-RU" sz="15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9813" y="1547813"/>
            <a:ext cx="1607344" cy="35718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Задає діяльність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24500" y="4941094"/>
            <a:ext cx="2857500" cy="47625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Визначає критерії оцінювання</a:t>
            </a:r>
            <a:endParaRPr lang="ru-RU" sz="1500" dirty="0"/>
          </a:p>
        </p:txBody>
      </p:sp>
      <p:cxnSp>
        <p:nvCxnSpPr>
          <p:cNvPr id="42" name="Shape 41"/>
          <p:cNvCxnSpPr>
            <a:stCxn id="9" idx="0"/>
            <a:endCxn id="13" idx="2"/>
          </p:cNvCxnSpPr>
          <p:nvPr/>
        </p:nvCxnSpPr>
        <p:spPr>
          <a:xfrm rot="5400000" flipH="1" flipV="1">
            <a:off x="5015839" y="2348839"/>
            <a:ext cx="214313" cy="80301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rot="10800000">
            <a:off x="3321844" y="2559845"/>
            <a:ext cx="1071563" cy="2976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11" idx="3"/>
          </p:cNvCxnSpPr>
          <p:nvPr/>
        </p:nvCxnSpPr>
        <p:spPr>
          <a:xfrm>
            <a:off x="5107782" y="3988594"/>
            <a:ext cx="814917" cy="412750"/>
          </a:xfrm>
          <a:prstGeom prst="curvedConnector4">
            <a:avLst>
              <a:gd name="adj1" fmla="val 32880"/>
              <a:gd name="adj2" fmla="val 14620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10800000" flipV="1">
            <a:off x="3262312" y="3988594"/>
            <a:ext cx="1250157" cy="238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Групувати 3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32" name="Групувати 3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35" name="Прямокутний трикутник 3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Прямокутний трикутник 3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" name="Рівнобедрений трикутник 3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й трикутник 3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2389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19188" y="416719"/>
            <a:ext cx="7262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ТЕСТОВІ ЗАВДАННЯ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940594" y="1129308"/>
            <a:ext cx="1785938" cy="107156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</a:rPr>
              <a:t>Розумний об</a:t>
            </a:r>
            <a:r>
              <a:rPr lang="en-US" sz="1500" b="1" dirty="0">
                <a:solidFill>
                  <a:schemeClr val="bg1"/>
                </a:solidFill>
              </a:rPr>
              <a:t>’</a:t>
            </a:r>
            <a:r>
              <a:rPr lang="uk-UA" sz="1500" b="1" dirty="0" err="1">
                <a:solidFill>
                  <a:schemeClr val="bg1"/>
                </a:solidFill>
              </a:rPr>
              <a:t>єм</a:t>
            </a:r>
            <a:r>
              <a:rPr lang="uk-UA" sz="1500" b="1" dirty="0">
                <a:solidFill>
                  <a:schemeClr val="bg1"/>
                </a:solidFill>
              </a:rPr>
              <a:t> тексту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881688" y="1250157"/>
            <a:ext cx="2500313" cy="154781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використання НЕ з дієсловом</a:t>
            </a:r>
            <a:endParaRPr lang="ru-RU" sz="1500" b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251520" y="2641476"/>
            <a:ext cx="3631407" cy="2083594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використання у джерелах програмного матеріалу</a:t>
            </a:r>
            <a:endParaRPr lang="ru-RU" sz="1500" b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4720829" y="3381772"/>
            <a:ext cx="2321718" cy="154781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на використання однотипних завдань у тесті</a:t>
            </a:r>
            <a:endParaRPr lang="ru-RU" sz="1500" b="1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3525392" y="1131094"/>
            <a:ext cx="2198736" cy="1785938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Врахування вікових особливостей</a:t>
            </a:r>
            <a:endParaRPr lang="ru-RU" sz="1500" b="1" dirty="0"/>
          </a:p>
        </p:txBody>
      </p:sp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2744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85754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4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83568" y="655970"/>
            <a:ext cx="7738917" cy="10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Репозитарій інформаційно-освітніх ресурсів  </a:t>
            </a:r>
            <a:r>
              <a:rPr lang="uk-UA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25</a:t>
            </a:fld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921397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природничий журнал для д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тей 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7DBD3F"/>
                </a:solidFill>
                <a:latin typeface="Times New Roman" pitchFamily="18" charset="0"/>
                <a:cs typeface="Times New Roman" pitchFamily="18" charset="0"/>
              </a:rPr>
              <a:t>(5000)</a:t>
            </a:r>
            <a:endParaRPr lang="ru-RU" sz="2000" dirty="0">
              <a:solidFill>
                <a:srgbClr val="7DBD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Науково-популярна природнича газета для розумників та розумниць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„КОЛОСОЧОК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>
                <a:solidFill>
                  <a:srgbClr val="7DBD3F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(8 000) </a:t>
            </a:r>
            <a:endParaRPr lang="uk-UA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Серія книг науково-популярної природничої тематики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„БІБЛІОТЕЧКА КОЛОСКА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buClr>
                <a:schemeClr val="accent4">
                  <a:lumMod val="65000"/>
                  <a:lumOff val="35000"/>
                </a:schemeClr>
              </a:buClr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(10 000)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atotarho12.narod.ru/clipart/l/lebe/lebed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0954"/>
            <a:ext cx="3776532" cy="24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5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85754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54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5650" y="561976"/>
            <a:ext cx="8388351" cy="12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Репозитарій інформаційно-освітніх ресурсів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  <a:p>
            <a:pPr marL="342900" indent="-342900" algn="ctr"/>
            <a:r>
              <a:rPr lang="uk-UA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0135" y="1993405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газет (2012-2015)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журналів (2006-2015)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Матеріали для підготовки до конкурсу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„КОЛОСОК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Природнича гра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KOLOSOK-online”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Інформаційно-методичні матеріали для вчителів початкової школи та природничих предметів</a:t>
            </a:r>
          </a:p>
        </p:txBody>
      </p:sp>
      <p:pic>
        <p:nvPicPr>
          <p:cNvPr id="12" name="Picture 2" descr="http://uc.static.lolkot.ru/picture/13194_368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3" y="2655590"/>
            <a:ext cx="3932766" cy="26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увати 1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5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917416"/>
            <a:ext cx="7886700" cy="374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3721596"/>
            <a:ext cx="7886700" cy="1280964"/>
          </a:xfrm>
        </p:spPr>
        <p:txBody>
          <a:bodyPr>
            <a:noAutofit/>
          </a:bodyPr>
          <a:lstStyle/>
          <a:p>
            <a:pPr algn="ctr"/>
            <a:r>
              <a:rPr lang="uk-UA" sz="5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0161"/>
            <a:ext cx="6667500" cy="307657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915816" y="3243584"/>
            <a:ext cx="5556457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 – найпотужніша зброя, аби змінити світ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Нельсон </a:t>
            </a:r>
            <a:r>
              <a:rPr lang="uk-UA" sz="16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Мандела</a:t>
            </a:r>
            <a:endParaRPr lang="uk-UA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час говорити про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 в освіті?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uk-UA" dirty="0"/>
              <a:t>Час прийшов не сьогодні, а значно раніше. У 1996 році Рада Європи не просто проголосила </a:t>
            </a:r>
            <a:r>
              <a:rPr lang="uk-UA" dirty="0" err="1"/>
              <a:t>компетентнісний</a:t>
            </a:r>
            <a:r>
              <a:rPr lang="uk-UA" dirty="0"/>
              <a:t> підхід як основу освіти, але й визначила перелік цих </a:t>
            </a:r>
            <a:r>
              <a:rPr lang="uk-UA" dirty="0" err="1"/>
              <a:t>компетентностей</a:t>
            </a:r>
            <a:r>
              <a:rPr lang="uk-UA" dirty="0"/>
              <a:t>.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uk-UA" dirty="0" err="1"/>
              <a:t>Компетентнісний</a:t>
            </a:r>
            <a:r>
              <a:rPr lang="uk-UA" dirty="0"/>
              <a:t> підхід був покладений в основу Державних стандартів для початкової школи 2011 року.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uk-UA" dirty="0" err="1"/>
              <a:t>Компетеннісно</a:t>
            </a:r>
            <a:r>
              <a:rPr lang="uk-UA" dirty="0"/>
              <a:t> орієнтовані завдання включені до тестів міжнародного порівняльного дослідження </a:t>
            </a:r>
            <a:r>
              <a:rPr lang="en-US" dirty="0"/>
              <a:t>TIMS</a:t>
            </a:r>
            <a:r>
              <a:rPr lang="uk-UA" dirty="0"/>
              <a:t>.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uk-UA" dirty="0"/>
              <a:t>Такі завдання трапляються на олімпіадах і конкурсах.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uk-UA" dirty="0"/>
              <a:t>Ми очікуємо на нові державні стандарти, які проголошують </a:t>
            </a:r>
            <a:r>
              <a:rPr lang="uk-UA" dirty="0" err="1"/>
              <a:t>компетентнісний</a:t>
            </a:r>
            <a:r>
              <a:rPr lang="uk-UA" dirty="0"/>
              <a:t> підхід, а отже і на нові підручники, написані на </a:t>
            </a:r>
            <a:r>
              <a:rPr lang="uk-UA" dirty="0" err="1"/>
              <a:t>компетентнісній</a:t>
            </a:r>
            <a:r>
              <a:rPr lang="uk-UA" dirty="0"/>
              <a:t> основі.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uk-UA" dirty="0"/>
              <a:t>Діти втрачають інтерес до навчання. Навіщо вчимо? Де можна застосувати ці знання та вміння? 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13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4879"/>
          <a:stretch/>
        </p:blipFill>
        <p:spPr>
          <a:xfrm>
            <a:off x="5527281" y="2465191"/>
            <a:ext cx="3600400" cy="2712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6720"/>
            <a:ext cx="5616624" cy="1104636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1521354"/>
            <a:ext cx="6175598" cy="3626115"/>
          </a:xfrm>
        </p:spPr>
        <p:txBody>
          <a:bodyPr/>
          <a:lstStyle/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1959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dirty="0"/>
              <a:t>Вперше </a:t>
            </a:r>
            <a:r>
              <a:rPr lang="uk-UA" dirty="0" err="1"/>
              <a:t>компетентнісний</a:t>
            </a:r>
            <a:r>
              <a:rPr lang="uk-UA" dirty="0"/>
              <a:t> підхід </a:t>
            </a:r>
            <a:r>
              <a:rPr lang="uk-UA" dirty="0" smtClean="0"/>
              <a:t>з'явився </a:t>
            </a:r>
            <a:r>
              <a:rPr lang="uk-UA" dirty="0"/>
              <a:t>в бізнесі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Р.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Уайт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dirty="0"/>
              <a:t>успішні і ефективні виконавці – не стільки знання, як ефективна саморегуляція, самосвідомість і розвинуті соціальні навики.  </a:t>
            </a:r>
          </a:p>
          <a:p>
            <a:pPr lvl="0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1991: </a:t>
            </a:r>
            <a:r>
              <a:rPr lang="uk-UA" dirty="0"/>
              <a:t>Генеральна конфедерація ЮНЕСКО створила комісію для розробки питань освіти і навчання у XXI столітті.  У підсумковій доповіді </a:t>
            </a:r>
            <a:r>
              <a:rPr lang="ru-RU" dirty="0"/>
              <a:t>“</a:t>
            </a:r>
            <a:r>
              <a:rPr lang="uk-UA" dirty="0"/>
              <a:t>Освіта</a:t>
            </a:r>
            <a:r>
              <a:rPr lang="ru-RU" dirty="0"/>
              <a:t>: </a:t>
            </a:r>
            <a:r>
              <a:rPr lang="uk-UA" dirty="0"/>
              <a:t>прихований скарб</a:t>
            </a:r>
            <a:r>
              <a:rPr lang="ru-RU" dirty="0"/>
              <a:t>”</a:t>
            </a:r>
            <a:r>
              <a:rPr lang="uk-UA" dirty="0"/>
              <a:t> сформульовані 4 базові принципи освіти XXI століття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0702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 базові принципи освіти XXI століття: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64032"/>
              </p:ext>
            </p:extLst>
          </p:nvPr>
        </p:nvGraphicFramePr>
        <p:xfrm>
          <a:off x="827584" y="1273324"/>
          <a:ext cx="7551082" cy="3824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2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Принцип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Зміст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принципу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Співіснувати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Сумісно здійснювати проекти, розумно і мирно розв’язувати неминучі конфлікти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Вчитися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Поєднувати </a:t>
                      </a:r>
                      <a:r>
                        <a:rPr lang="uk-UA" sz="1300" dirty="0" err="1" smtClean="0">
                          <a:effectLst/>
                        </a:rPr>
                        <a:t>обширні</a:t>
                      </a:r>
                      <a:r>
                        <a:rPr lang="uk-UA" sz="1300" dirty="0" smtClean="0">
                          <a:effectLst/>
                        </a:rPr>
                        <a:t> загальнокультурні знання </a:t>
                      </a:r>
                      <a:r>
                        <a:rPr lang="uk-UA" sz="1300" dirty="0">
                          <a:effectLst/>
                        </a:rPr>
                        <a:t>та </a:t>
                      </a:r>
                      <a:r>
                        <a:rPr lang="uk-UA" sz="1300" dirty="0" smtClean="0">
                          <a:effectLst/>
                        </a:rPr>
                        <a:t>глибоке </a:t>
                      </a:r>
                      <a:r>
                        <a:rPr lang="uk-UA" sz="1300" dirty="0">
                          <a:effectLst/>
                        </a:rPr>
                        <a:t>осягнення обмеженої кількості дисциплін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Працювати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Удосконалюватися у своїй професії, тобто набувати </a:t>
                      </a:r>
                      <a:r>
                        <a:rPr lang="uk-UA" sz="1300" dirty="0" err="1">
                          <a:effectLst/>
                        </a:rPr>
                        <a:t>компетентностей</a:t>
                      </a:r>
                      <a:r>
                        <a:rPr lang="uk-UA" sz="1300" dirty="0">
                          <a:effectLst/>
                        </a:rPr>
                        <a:t>, </a:t>
                      </a:r>
                      <a:r>
                        <a:rPr lang="uk-UA" sz="1300" dirty="0" smtClean="0">
                          <a:effectLst/>
                        </a:rPr>
                        <a:t>щоб давати </a:t>
                      </a:r>
                      <a:r>
                        <a:rPr lang="uk-UA" sz="1300" dirty="0">
                          <a:effectLst/>
                        </a:rPr>
                        <a:t>собі раду у різних ситуаціях, у тому числі таких, які не можна передбачити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Жити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Здатність до оцінювання і посилення особистої відповідальності у колективних проектах, адже  XXI століття вимагає від усіх більшої самостійності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grpSp>
        <p:nvGrpSpPr>
          <p:cNvPr id="7" name="Групувати 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Рівнобедрений трикутник 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й трикутник 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99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>
          <a:xfrm>
            <a:off x="767935" y="988238"/>
            <a:ext cx="7418598" cy="4585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підхід: суть і особливості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uk-UA" dirty="0"/>
              <a:t> – це не просто новий термін, який позначає старі поняття.  Це нова категорія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9" name="Групувати 8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Прямокутний трикутник 13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Рівнобедрений трикутник 10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й трикутник 11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1664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3204"/>
            <a:ext cx="7886700" cy="1104636"/>
          </a:xfrm>
        </p:spPr>
        <p:txBody>
          <a:bodyPr>
            <a:normAutofit/>
          </a:bodyPr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Відмінність традиційного і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підходів у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навчанні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971946"/>
              </p:ext>
            </p:extLst>
          </p:nvPr>
        </p:nvGraphicFramePr>
        <p:xfrm>
          <a:off x="1187623" y="1214400"/>
          <a:ext cx="7056785" cy="41633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Традиційний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Компетентнісний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Головна ідея: знання – це шлях до особистого успіху.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Головна ідея: шлях до особистого успіху – досвід самостійного вирішення проблем.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5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Вирішення проблем  розглядається як спосіб закріплення знань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Вирішення проблем  – сенс освітньої діяльності.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Ознака високого рівня освіченості – здатність відтворювати великий об’єм складного за змістом матеріалу. 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Що ширше сфера діяльності людини, що вище ступінь невизначеності ситуацій, в яких вона здатна діяти самостійно, </a:t>
                      </a:r>
                      <a:r>
                        <a:rPr lang="uk-UA" sz="1800" b="0" dirty="0" smtClean="0">
                          <a:effectLst/>
                        </a:rPr>
                        <a:t>то </a:t>
                      </a:r>
                      <a:r>
                        <a:rPr lang="uk-UA" sz="1800" b="0" dirty="0">
                          <a:effectLst/>
                        </a:rPr>
                        <a:t>вищий рівень її освіченості.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Рівнобедрений трикутник 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й трикутник 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229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– це результат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 позицій </a:t>
            </a:r>
            <a:r>
              <a:rPr lang="uk-UA" dirty="0" err="1"/>
              <a:t>компетентнісного</a:t>
            </a:r>
            <a:r>
              <a:rPr lang="uk-UA" dirty="0"/>
              <a:t> підходу </a:t>
            </a:r>
            <a:r>
              <a:rPr lang="uk-UA" b="1" dirty="0"/>
              <a:t>безпосереднім результатом освітньої діяльності</a:t>
            </a:r>
            <a:r>
              <a:rPr lang="uk-UA" dirty="0"/>
              <a:t> є формування ключових </a:t>
            </a:r>
            <a:r>
              <a:rPr lang="uk-UA" dirty="0" err="1"/>
              <a:t>компетентностей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Ключові компетентності стосовно шкільної освіти – це здатність учнів самостійно діяти у невизначеній ситуації при вирішення актуальних для них проблем. </a:t>
            </a:r>
          </a:p>
          <a:p>
            <a:pPr lvl="0"/>
            <a:r>
              <a:rPr lang="uk-UA" dirty="0"/>
              <a:t>Компетентність – це вміння застосовувати знання та навики у незнайомій життєвій ситуації.  </a:t>
            </a:r>
          </a:p>
          <a:p>
            <a:pPr lvl="0"/>
            <a:r>
              <a:rPr lang="uk-UA" dirty="0"/>
              <a:t>Компетентність – це вміння вирішувати нові життєві проблеми. </a:t>
            </a:r>
          </a:p>
          <a:p>
            <a:pPr lvl="0"/>
            <a:r>
              <a:rPr lang="uk-UA" dirty="0"/>
              <a:t>Компетентність – це вміння адаптувати у нинішньому світі, який стрімко змінюється.  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95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979711" y="3977017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979711" y="2890664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1979712" y="1794953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та зміст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ключових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28650" y="1319617"/>
            <a:ext cx="7886700" cy="362611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Ієрархія </a:t>
            </a:r>
            <a:r>
              <a:rPr lang="uk-UA" b="1" i="1" dirty="0"/>
              <a:t>освітніх </a:t>
            </a:r>
            <a:r>
              <a:rPr lang="uk-UA" b="1" i="1" dirty="0" err="1" smtClean="0"/>
              <a:t>компетентностей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826755" y="1849388"/>
            <a:ext cx="549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uk-UA" dirty="0" err="1"/>
              <a:t>люч</a:t>
            </a:r>
            <a:r>
              <a:rPr lang="ru-RU" dirty="0" err="1"/>
              <a:t>ов</a:t>
            </a:r>
            <a:r>
              <a:rPr lang="uk-UA" dirty="0"/>
              <a:t>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 smtClean="0"/>
              <a:t>базові</a:t>
            </a:r>
            <a:r>
              <a:rPr lang="ru-RU" dirty="0" smtClean="0"/>
              <a:t>)</a:t>
            </a:r>
          </a:p>
          <a:p>
            <a:pPr algn="ctr"/>
            <a:r>
              <a:rPr lang="uk-UA" dirty="0" smtClean="0"/>
              <a:t>реалізовані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 smtClean="0"/>
              <a:t>загальному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uk-UA" dirty="0" smtClean="0"/>
              <a:t>всіх</a:t>
            </a:r>
            <a:r>
              <a:rPr lang="ru-RU" dirty="0" smtClean="0"/>
              <a:t> </a:t>
            </a:r>
            <a:r>
              <a:rPr lang="uk-UA" dirty="0" smtClean="0"/>
              <a:t>предметів</a:t>
            </a:r>
            <a:r>
              <a:rPr lang="ru-RU" dirty="0" smtClean="0"/>
              <a:t> </a:t>
            </a:r>
            <a:r>
              <a:rPr lang="uk-UA" dirty="0" smtClean="0"/>
              <a:t>змісті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015716" y="29053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Загальнопредметні</a:t>
            </a:r>
            <a:r>
              <a:rPr lang="uk-UA" dirty="0"/>
              <a:t> (міжпредметні</a:t>
            </a:r>
            <a:r>
              <a:rPr lang="uk-UA" dirty="0" smtClean="0"/>
              <a:t>)</a:t>
            </a:r>
          </a:p>
          <a:p>
            <a:pPr algn="ctr"/>
            <a:r>
              <a:rPr lang="uk-UA" dirty="0" smtClean="0"/>
              <a:t>реалізовані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 smtClean="0"/>
              <a:t>змісті</a:t>
            </a:r>
            <a:r>
              <a:rPr lang="ru-RU" dirty="0" smtClean="0"/>
              <a:t> </a:t>
            </a:r>
            <a:r>
              <a:rPr lang="uk-UA" dirty="0" smtClean="0"/>
              <a:t>освітньої</a:t>
            </a:r>
            <a:r>
              <a:rPr lang="ru-RU" dirty="0" smtClean="0"/>
              <a:t> </a:t>
            </a:r>
            <a:r>
              <a:rPr lang="uk-UA" dirty="0" smtClean="0"/>
              <a:t>галузі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826755" y="3996606"/>
            <a:ext cx="51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Предметні</a:t>
            </a:r>
          </a:p>
          <a:p>
            <a:pPr algn="ctr"/>
            <a:r>
              <a:rPr lang="uk-UA" dirty="0" smtClean="0"/>
              <a:t>сформовані в рамках окремих предметів</a:t>
            </a:r>
            <a:endParaRPr lang="uk-UA" dirty="0"/>
          </a:p>
        </p:txBody>
      </p:sp>
      <p:sp>
        <p:nvSpPr>
          <p:cNvPr id="13" name="Стрілка вправо 12"/>
          <p:cNvSpPr/>
          <p:nvPr/>
        </p:nvSpPr>
        <p:spPr>
          <a:xfrm rot="5400000">
            <a:off x="4375398" y="2346081"/>
            <a:ext cx="393203" cy="6959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 rot="5400000">
            <a:off x="4375398" y="3439839"/>
            <a:ext cx="393203" cy="6959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увати 1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9" name="Групувати 1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2" name="Прямокутний трикутник 2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Прямокутний трикутник 2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Рівнобедрений трикутник 1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й трикутник 2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23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1703</TotalTime>
  <Words>1327</Words>
  <Application>Microsoft Office PowerPoint</Application>
  <PresentationFormat>Экран (16:10)</PresentationFormat>
  <Paragraphs>237</Paragraphs>
  <Slides>27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Adobe Gothic Std B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think-cell Slide</vt:lpstr>
      <vt:lpstr>Презентация PowerPoint</vt:lpstr>
      <vt:lpstr>Актуальність компетентнісного підходу  в освіті</vt:lpstr>
      <vt:lpstr>Чому час говорити про компетентнісний підхід в освіті?</vt:lpstr>
      <vt:lpstr>Трохи історії</vt:lpstr>
      <vt:lpstr>Чотири базові принципи освіти XXI століття:</vt:lpstr>
      <vt:lpstr>Компетентнісний підхід: суть і особливості</vt:lpstr>
      <vt:lpstr>Відмінність традиційного і компетентнісного підходів у навчанні</vt:lpstr>
      <vt:lpstr>Компетентність – це результат освіти</vt:lpstr>
      <vt:lpstr>Класифікація та зміст ключових компетентностей</vt:lpstr>
      <vt:lpstr>Класифікація та зміст ключових компетентностей</vt:lpstr>
      <vt:lpstr>Зміст ключових компетентностей</vt:lpstr>
      <vt:lpstr>КЛЮЧОВІ КОМПЕТЕНТНОСТІ</vt:lpstr>
      <vt:lpstr>Аспекти ключових компетентностей</vt:lpstr>
      <vt:lpstr>ІНФОРМАЦІЙНА КОМПЕТЕНТНІСТЬ:  планування інформаційного пошуку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kotenkoinna00@gmail.com</cp:lastModifiedBy>
  <cp:revision>192</cp:revision>
  <dcterms:created xsi:type="dcterms:W3CDTF">2014-02-11T14:18:40Z</dcterms:created>
  <dcterms:modified xsi:type="dcterms:W3CDTF">2018-11-29T16:23:21Z</dcterms:modified>
</cp:coreProperties>
</file>